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2" r:id="rId1"/>
  </p:sldMasterIdLst>
  <p:notesMasterIdLst>
    <p:notesMasterId r:id="rId42"/>
  </p:notesMasterIdLst>
  <p:handoutMasterIdLst>
    <p:handoutMasterId r:id="rId43"/>
  </p:handoutMasterIdLst>
  <p:sldIdLst>
    <p:sldId id="707" r:id="rId2"/>
    <p:sldId id="705" r:id="rId3"/>
    <p:sldId id="706" r:id="rId4"/>
    <p:sldId id="605" r:id="rId5"/>
    <p:sldId id="758" r:id="rId6"/>
    <p:sldId id="759" r:id="rId7"/>
    <p:sldId id="760" r:id="rId8"/>
    <p:sldId id="800" r:id="rId9"/>
    <p:sldId id="853" r:id="rId10"/>
    <p:sldId id="766" r:id="rId11"/>
    <p:sldId id="801" r:id="rId12"/>
    <p:sldId id="802" r:id="rId13"/>
    <p:sldId id="805" r:id="rId14"/>
    <p:sldId id="807" r:id="rId15"/>
    <p:sldId id="810" r:id="rId16"/>
    <p:sldId id="812" r:id="rId17"/>
    <p:sldId id="813" r:id="rId18"/>
    <p:sldId id="814" r:id="rId19"/>
    <p:sldId id="816" r:id="rId20"/>
    <p:sldId id="818" r:id="rId21"/>
    <p:sldId id="820" r:id="rId22"/>
    <p:sldId id="822" r:id="rId23"/>
    <p:sldId id="824" r:id="rId24"/>
    <p:sldId id="826" r:id="rId25"/>
    <p:sldId id="828" r:id="rId26"/>
    <p:sldId id="830" r:id="rId27"/>
    <p:sldId id="831" r:id="rId28"/>
    <p:sldId id="832" r:id="rId29"/>
    <p:sldId id="834" r:id="rId30"/>
    <p:sldId id="835" r:id="rId31"/>
    <p:sldId id="837" r:id="rId32"/>
    <p:sldId id="838" r:id="rId33"/>
    <p:sldId id="839" r:id="rId34"/>
    <p:sldId id="841" r:id="rId35"/>
    <p:sldId id="842" r:id="rId36"/>
    <p:sldId id="844" r:id="rId37"/>
    <p:sldId id="846" r:id="rId38"/>
    <p:sldId id="847" r:id="rId39"/>
    <p:sldId id="849" r:id="rId40"/>
    <p:sldId id="852" r:id="rId4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  <p15:guide id="4" orient="horz" pos="188">
          <p15:clr>
            <a:srgbClr val="A4A3A4"/>
          </p15:clr>
        </p15:guide>
        <p15:guide id="5" pos="198">
          <p15:clr>
            <a:srgbClr val="A4A3A4"/>
          </p15:clr>
        </p15:guide>
        <p15:guide id="6" pos="142">
          <p15:clr>
            <a:srgbClr val="A4A3A4"/>
          </p15:clr>
        </p15:guide>
        <p15:guide id="7" pos="686">
          <p15:clr>
            <a:srgbClr val="A4A3A4"/>
          </p15:clr>
        </p15:guide>
        <p15:guide id="8" pos="41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AD4"/>
    <a:srgbClr val="525EC3"/>
    <a:srgbClr val="7977C3"/>
    <a:srgbClr val="6361BA"/>
    <a:srgbClr val="FA3A2D"/>
    <a:srgbClr val="B42D23"/>
    <a:srgbClr val="AD0003"/>
    <a:srgbClr val="60B4F0"/>
    <a:srgbClr val="5FB5F0"/>
    <a:srgbClr val="69C8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20" autoAdjust="0"/>
    <p:restoredTop sz="94233" autoAdjust="0"/>
  </p:normalViewPr>
  <p:slideViewPr>
    <p:cSldViewPr snapToGrid="0">
      <p:cViewPr varScale="1">
        <p:scale>
          <a:sx n="120" d="100"/>
          <a:sy n="120" d="100"/>
        </p:scale>
        <p:origin x="1614" y="90"/>
      </p:cViewPr>
      <p:guideLst>
        <p:guide orient="horz" pos="2222"/>
        <p:guide pos="2882"/>
        <p:guide pos="2880"/>
        <p:guide orient="horz" pos="188"/>
        <p:guide pos="198"/>
        <p:guide pos="142"/>
        <p:guide pos="686"/>
        <p:guide pos="41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1025" y="3498023"/>
            <a:ext cx="2892975" cy="306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1"/>
          <p:cNvSpPr/>
          <p:nvPr userDrawn="1"/>
        </p:nvSpPr>
        <p:spPr bwMode="auto">
          <a:xfrm>
            <a:off x="-8164" y="6466114"/>
            <a:ext cx="9152164" cy="397298"/>
          </a:xfrm>
          <a:prstGeom prst="rect">
            <a:avLst/>
          </a:prstGeom>
          <a:solidFill>
            <a:srgbClr val="7977C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1944" y="2454868"/>
            <a:ext cx="8520112" cy="478744"/>
          </a:xfrm>
          <a:prstGeom prst="rect">
            <a:avLst/>
          </a:prstGeom>
        </p:spPr>
        <p:txBody>
          <a:bodyPr/>
          <a:lstStyle>
            <a:lvl1pPr algn="ctr">
              <a:defRPr sz="4000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92"/>
          <p:cNvGrpSpPr>
            <a:grpSpLocks/>
          </p:cNvGrpSpPr>
          <p:nvPr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rgbClr val="7977C3"/>
          </a:solidFill>
        </p:grpSpPr>
        <p:sp>
          <p:nvSpPr>
            <p:cNvPr id="9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0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7977C3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 hasCustomPrompt="1"/>
          </p:nvPr>
        </p:nvSpPr>
        <p:spPr>
          <a:xfrm>
            <a:off x="628651" y="1110343"/>
            <a:ext cx="8191500" cy="4691970"/>
          </a:xfrm>
        </p:spPr>
        <p:txBody>
          <a:bodyPr anchor="t"/>
          <a:lstStyle>
            <a:lvl1pPr marL="180975" indent="-180975">
              <a:lnSpc>
                <a:spcPct val="150000"/>
              </a:lnSpc>
              <a:buClr>
                <a:srgbClr val="7030A0"/>
              </a:buClr>
              <a:buSzPct val="90000"/>
              <a:buFont typeface="Wingdings" pitchFamily="2" charset="2"/>
              <a:buChar char="v"/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 마스터 텍스트 스타일을 편집합니다</a:t>
            </a:r>
            <a:endParaRPr lang="en-US" altLang="ko-KR" dirty="0"/>
          </a:p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2" name="TextBox 6"/>
          <p:cNvSpPr txBox="1">
            <a:spLocks noChangeArrowheads="1"/>
          </p:cNvSpPr>
          <p:nvPr userDrawn="1"/>
        </p:nvSpPr>
        <p:spPr bwMode="auto">
          <a:xfrm>
            <a:off x="579664" y="316364"/>
            <a:ext cx="8251140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400" dirty="0">
                <a:effectLst/>
                <a:latin typeface="Impact" pitchFamily="34" charset="0"/>
                <a:ea typeface="HY헤드라인M" panose="02030600000101010101" pitchFamily="18" charset="-127"/>
              </a:rPr>
              <a:t>학습목표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grpSp>
        <p:nvGrpSpPr>
          <p:cNvPr id="8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rgbClr val="7977C3"/>
          </a:solidFill>
        </p:grpSpPr>
        <p:sp>
          <p:nvSpPr>
            <p:cNvPr id="10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3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7977C3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636814" y="1110343"/>
            <a:ext cx="8183336" cy="4691970"/>
          </a:xfrm>
        </p:spPr>
        <p:txBody>
          <a:bodyPr anchor="t"/>
          <a:lstStyle>
            <a:lvl1pPr marL="457200" indent="-457200">
              <a:lnSpc>
                <a:spcPct val="150000"/>
              </a:lnSpc>
              <a:buClr>
                <a:srgbClr val="7030A0"/>
              </a:buClr>
              <a:buSzPct val="90000"/>
              <a:buFont typeface="+mj-lt"/>
              <a:buAutoNum type="arabicPeriod"/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TextBox 6"/>
          <p:cNvSpPr txBox="1">
            <a:spLocks noChangeArrowheads="1"/>
          </p:cNvSpPr>
          <p:nvPr userDrawn="1"/>
        </p:nvSpPr>
        <p:spPr bwMode="auto">
          <a:xfrm>
            <a:off x="579664" y="309561"/>
            <a:ext cx="8242975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400" dirty="0"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grpSp>
        <p:nvGrpSpPr>
          <p:cNvPr id="9" name="Group 192"/>
          <p:cNvGrpSpPr>
            <a:grpSpLocks/>
          </p:cNvGrpSpPr>
          <p:nvPr userDrawn="1"/>
        </p:nvGrpSpPr>
        <p:grpSpPr bwMode="auto">
          <a:xfrm>
            <a:off x="226419" y="824594"/>
            <a:ext cx="8675591" cy="68961"/>
            <a:chOff x="192" y="446"/>
            <a:chExt cx="5513" cy="78"/>
          </a:xfrm>
          <a:solidFill>
            <a:srgbClr val="7977C3"/>
          </a:solidFill>
        </p:grpSpPr>
        <p:sp>
          <p:nvSpPr>
            <p:cNvPr id="12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3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7977C3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4" name="직사각형 5"/>
          <p:cNvSpPr/>
          <p:nvPr userDrawn="1"/>
        </p:nvSpPr>
        <p:spPr bwMode="auto">
          <a:xfrm>
            <a:off x="0" y="-76200"/>
            <a:ext cx="9144000" cy="370114"/>
          </a:xfrm>
          <a:prstGeom prst="rect">
            <a:avLst/>
          </a:prstGeom>
          <a:solidFill>
            <a:srgbClr val="828AD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00038" y="411163"/>
            <a:ext cx="8520112" cy="388937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636814" y="1048219"/>
            <a:ext cx="7780565" cy="4313238"/>
          </a:xfrm>
        </p:spPr>
        <p:txBody>
          <a:bodyPr/>
          <a:lstStyle>
            <a:lvl1pPr marL="342900" indent="-342900">
              <a:buClr>
                <a:srgbClr val="7030A0"/>
              </a:buClr>
              <a:buFont typeface="Wingdings" pitchFamily="2" charset="2"/>
              <a:buChar char="§"/>
              <a:defRPr sz="2000" b="1">
                <a:latin typeface="맑은 고딕" pitchFamily="50" charset="-127"/>
                <a:ea typeface="맑은 고딕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525EC3"/>
              </a:buClr>
              <a:buSzPct val="84000"/>
              <a:buFont typeface="Wingdings" pitchFamily="2" charset="2"/>
              <a:buChar char="§"/>
              <a:tabLst/>
              <a:defRPr sz="1800">
                <a:latin typeface="맑은 고딕" pitchFamily="50" charset="-127"/>
                <a:ea typeface="맑은 고딕" pitchFamily="50" charset="-127"/>
              </a:defRPr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828AD4"/>
              </a:buClr>
              <a:buSzTx/>
              <a:buFont typeface="Arial" pitchFamily="34" charset="0"/>
              <a:buChar char="•"/>
              <a:tabLst/>
              <a:defRPr sz="1600">
                <a:latin typeface="맑은 고딕" pitchFamily="50" charset="-127"/>
                <a:ea typeface="맑은 고딕" pitchFamily="50" charset="-127"/>
              </a:defRPr>
            </a:lvl3pPr>
            <a:lvl4pPr marL="725487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6361BA"/>
              </a:buClr>
              <a:buSzPct val="84000"/>
              <a:buFont typeface="Arial" pitchFamily="34" charset="0"/>
              <a:buChar char="–"/>
              <a:tabLst/>
              <a:defRPr sz="1600">
                <a:latin typeface="맑은 고딕" pitchFamily="50" charset="-127"/>
                <a:ea typeface="맑은 고딕" pitchFamily="50" charset="-127"/>
              </a:defRPr>
            </a:lvl4pPr>
            <a:lvl5pPr marL="1254125" indent="-265113">
              <a:buClr>
                <a:srgbClr val="525EC3"/>
              </a:buClr>
              <a:buFont typeface="Arial" pitchFamily="34" charset="0"/>
              <a:buChar char="–"/>
              <a:defRPr sz="15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</a:t>
            </a:r>
            <a:r>
              <a:rPr lang="ko-KR" altLang="en-US" dirty="0" smtClean="0"/>
              <a:t>편집합니다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마스터 텍스트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마스터 텍스트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마스터 텍스트</a:t>
            </a:r>
            <a:endParaRPr lang="en-US" altLang="ko-KR" dirty="0" smtClean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9" name="직사각형 1"/>
          <p:cNvSpPr/>
          <p:nvPr userDrawn="1"/>
        </p:nvSpPr>
        <p:spPr bwMode="auto">
          <a:xfrm>
            <a:off x="0" y="2555192"/>
            <a:ext cx="9144000" cy="1747617"/>
          </a:xfrm>
          <a:prstGeom prst="rect">
            <a:avLst/>
          </a:prstGeom>
          <a:solidFill>
            <a:srgbClr val="7977C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WordArt 3"/>
          <p:cNvSpPr>
            <a:spLocks noChangeArrowheads="1" noChangeShapeType="1" noTextEdit="1"/>
          </p:cNvSpPr>
          <p:nvPr userDrawn="1"/>
        </p:nvSpPr>
        <p:spPr bwMode="gray">
          <a:xfrm>
            <a:off x="1973580" y="3060192"/>
            <a:ext cx="5196840" cy="737616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Impact" pitchFamily="34" charset="0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Impact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443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dirty="0"/>
              <a:t>Textmasterformate durch Klicken bearbeiten</a:t>
            </a:r>
          </a:p>
          <a:p>
            <a:pPr lvl="1"/>
            <a:r>
              <a:rPr lang="de-DE" altLang="ko-KR" dirty="0"/>
              <a:t>Zweite Ebene</a:t>
            </a:r>
          </a:p>
          <a:p>
            <a:pPr lvl="2"/>
            <a:r>
              <a:rPr lang="de-DE" altLang="ko-KR" dirty="0"/>
              <a:t>Dritte Ebene</a:t>
            </a:r>
          </a:p>
          <a:p>
            <a:pPr lvl="3"/>
            <a:r>
              <a:rPr lang="de-DE" altLang="ko-KR" dirty="0"/>
              <a:t>Vierte Ebene</a:t>
            </a:r>
          </a:p>
          <a:p>
            <a:pPr lvl="4"/>
            <a:r>
              <a:rPr lang="de-DE" altLang="ko-KR" dirty="0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411163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dirty="0"/>
              <a:t>Klicken Sie, um das Titelformat zu bearbeiten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gray">
          <a:xfrm>
            <a:off x="8097335" y="6594467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ko-KR" sz="1000" dirty="0">
                <a:ea typeface="굴림" charset="-127"/>
              </a:rPr>
              <a:t>Page </a:t>
            </a:r>
            <a:r>
              <a:rPr lang="de-DE" altLang="ko-KR" sz="1000" dirty="0">
                <a:ea typeface="굴림" charset="-127"/>
                <a:sym typeface="Wingdings" pitchFamily="2" charset="2"/>
              </a:rPr>
              <a:t></a:t>
            </a:r>
            <a:r>
              <a:rPr lang="de-DE" altLang="ko-KR" sz="1000" dirty="0">
                <a:ea typeface="굴림" charset="-127"/>
              </a:rPr>
              <a:t> </a:t>
            </a:r>
            <a:fld id="{86F4A8A0-048C-4620-A43C-923312CDEA00}" type="slidenum">
              <a:rPr lang="de-DE" altLang="ko-KR" sz="1000" smtClean="0">
                <a:ea typeface="굴림" charset="-127"/>
              </a:rPr>
              <a:pPr/>
              <a:t>‹#›</a:t>
            </a:fld>
            <a:r>
              <a:rPr lang="de-DE" altLang="ko-KR" sz="1000" dirty="0">
                <a:ea typeface="굴림" charset="-127"/>
              </a:rPr>
              <a:t> / </a:t>
            </a:r>
            <a:r>
              <a:rPr lang="de-DE" altLang="ko-KR" sz="1000" dirty="0" smtClean="0">
                <a:ea typeface="굴림" charset="-127"/>
              </a:rPr>
              <a:t>42</a:t>
            </a:r>
            <a:endParaRPr lang="de-DE" altLang="ko-KR" sz="1000" dirty="0">
              <a:ea typeface="굴림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80" r:id="rId2"/>
    <p:sldLayoutId id="2147484081" r:id="rId3"/>
    <p:sldLayoutId id="2147484082" r:id="rId4"/>
    <p:sldLayoutId id="2147484088" r:id="rId5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09 </a:t>
            </a:r>
            <a:r>
              <a:rPr lang="ko-KR" altLang="en-US" dirty="0"/>
              <a:t>그래픽과 이미지</a:t>
            </a:r>
          </a:p>
        </p:txBody>
      </p:sp>
    </p:spTree>
    <p:extLst>
      <p:ext uri="{BB962C8B-B14F-4D97-AF65-F5344CB8AC3E}">
        <p14:creationId xmlns:p14="http://schemas.microsoft.com/office/powerpoint/2010/main" val="372686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터치 이벤트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3"/>
            <a:r>
              <a:rPr lang="en-US" altLang="ko-KR" dirty="0" smtClean="0"/>
              <a:t>View </a:t>
            </a:r>
            <a:r>
              <a:rPr lang="ko-KR" altLang="en-US" dirty="0"/>
              <a:t>클래스의 </a:t>
            </a:r>
            <a:r>
              <a:rPr lang="en-US" altLang="ko-KR" dirty="0" err="1"/>
              <a:t>onTouchEvent</a:t>
            </a:r>
            <a:r>
              <a:rPr lang="en-US" altLang="ko-KR" dirty="0"/>
              <a:t>() </a:t>
            </a:r>
            <a:r>
              <a:rPr lang="ko-KR" altLang="en-US" dirty="0"/>
              <a:t>메소드를 </a:t>
            </a:r>
            <a:r>
              <a:rPr lang="ko-KR" altLang="en-US" dirty="0" err="1"/>
              <a:t>오버라이딩하여</a:t>
            </a:r>
            <a:r>
              <a:rPr lang="ko-KR" altLang="en-US" dirty="0"/>
              <a:t> </a:t>
            </a:r>
            <a:r>
              <a:rPr lang="ko-KR" altLang="en-US" dirty="0" smtClean="0"/>
              <a:t>터치 이벤트 구현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그래픽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1502481"/>
            <a:ext cx="5747149" cy="3896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216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터치 이벤트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7030A0"/>
                </a:solidFill>
              </a:rPr>
              <a:t>&lt;</a:t>
            </a:r>
            <a:r>
              <a:rPr lang="ko-KR" altLang="en-US" dirty="0" smtClean="0">
                <a:solidFill>
                  <a:srgbClr val="7030A0"/>
                </a:solidFill>
              </a:rPr>
              <a:t>실습 </a:t>
            </a:r>
            <a:r>
              <a:rPr lang="en-US" altLang="ko-KR" dirty="0" smtClean="0">
                <a:solidFill>
                  <a:srgbClr val="7030A0"/>
                </a:solidFill>
              </a:rPr>
              <a:t>9-1&gt;</a:t>
            </a:r>
            <a:r>
              <a:rPr lang="ko-KR" altLang="en-US" dirty="0" smtClean="0">
                <a:solidFill>
                  <a:srgbClr val="7030A0"/>
                </a:solidFill>
              </a:rPr>
              <a:t> </a:t>
            </a:r>
            <a:r>
              <a:rPr lang="ko-KR" altLang="en-US" dirty="0">
                <a:solidFill>
                  <a:srgbClr val="7030A0"/>
                </a:solidFill>
              </a:rPr>
              <a:t>간단 </a:t>
            </a:r>
            <a:r>
              <a:rPr lang="ko-KR" altLang="en-US" dirty="0" err="1">
                <a:solidFill>
                  <a:srgbClr val="7030A0"/>
                </a:solidFill>
              </a:rPr>
              <a:t>그림판</a:t>
            </a:r>
            <a:r>
              <a:rPr lang="ko-KR" altLang="en-US" dirty="0">
                <a:solidFill>
                  <a:srgbClr val="7030A0"/>
                </a:solidFill>
              </a:rPr>
              <a:t> 앱 만들기</a:t>
            </a:r>
          </a:p>
          <a:p>
            <a:pPr lvl="3"/>
            <a:r>
              <a:rPr lang="ko-KR" altLang="en-US" dirty="0"/>
              <a:t>화면을 손가락으로 터치</a:t>
            </a:r>
            <a:r>
              <a:rPr lang="en-US" altLang="ko-KR" dirty="0"/>
              <a:t>, </a:t>
            </a:r>
            <a:r>
              <a:rPr lang="ko-KR" altLang="en-US" dirty="0"/>
              <a:t>드래그하여 선 또는 원을 그리는 간단한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옵션 메뉴로 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 그리기 선택</a:t>
            </a:r>
            <a:endParaRPr lang="en-US" altLang="ko-KR" dirty="0"/>
          </a:p>
          <a:p>
            <a:endParaRPr lang="en-US" altLang="ko-KR" b="1" dirty="0" smtClean="0"/>
          </a:p>
          <a:p>
            <a:pPr lvl="1"/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ko-KR" altLang="en-US" dirty="0"/>
              <a:t>프로젝트 생성 </a:t>
            </a:r>
            <a:endParaRPr lang="en-US" altLang="ko-KR" dirty="0"/>
          </a:p>
          <a:p>
            <a:pPr lvl="2"/>
            <a:r>
              <a:rPr lang="en-US" altLang="ko-KR" dirty="0"/>
              <a:t>(1)</a:t>
            </a:r>
            <a:r>
              <a:rPr lang="ko-KR" altLang="en-US" dirty="0"/>
              <a:t> </a:t>
            </a:r>
            <a:r>
              <a:rPr lang="ko-KR" altLang="en-US" dirty="0" smtClean="0"/>
              <a:t>새 프로젝트 만들기</a:t>
            </a:r>
            <a:r>
              <a:rPr lang="en-US" altLang="ko-KR" dirty="0" smtClean="0"/>
              <a:t> </a:t>
            </a:r>
          </a:p>
          <a:p>
            <a:pPr lvl="4"/>
            <a:r>
              <a:rPr lang="ko-KR" altLang="en-US" dirty="0" smtClean="0"/>
              <a:t>프로젝트 이름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‘</a:t>
            </a:r>
            <a:r>
              <a:rPr lang="en-US" altLang="ko-KR" dirty="0" smtClean="0"/>
              <a:t>Project9_1’ </a:t>
            </a:r>
          </a:p>
          <a:p>
            <a:pPr lvl="4"/>
            <a:r>
              <a:rPr lang="ko-KR" altLang="en-US" dirty="0" smtClean="0"/>
              <a:t>패키지 이름 </a:t>
            </a:r>
            <a:r>
              <a:rPr lang="en-US" altLang="ko-KR" dirty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‘</a:t>
            </a:r>
            <a:r>
              <a:rPr lang="en-US" altLang="ko-KR" dirty="0" smtClean="0"/>
              <a:t>com.cookandroid.project9_1’</a:t>
            </a:r>
          </a:p>
          <a:p>
            <a:pPr lvl="4"/>
            <a:r>
              <a:rPr lang="ko-KR" altLang="en-US" dirty="0" smtClean="0"/>
              <a:t>그 </a:t>
            </a:r>
            <a:r>
              <a:rPr lang="ko-KR" altLang="en-US" dirty="0"/>
              <a:t>외 규칙은 </a:t>
            </a:r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2-4]</a:t>
            </a:r>
            <a:r>
              <a:rPr lang="ko-KR" altLang="en-US" dirty="0"/>
              <a:t>의 </a:t>
            </a:r>
            <a:r>
              <a:rPr lang="en-US" altLang="ko-KR" dirty="0"/>
              <a:t>(1)~(4)</a:t>
            </a:r>
            <a:r>
              <a:rPr lang="ko-KR" altLang="en-US" dirty="0"/>
              <a:t>를 </a:t>
            </a:r>
            <a:r>
              <a:rPr lang="ko-KR" altLang="en-US" dirty="0" smtClean="0"/>
              <a:t>따름</a:t>
            </a:r>
            <a:endParaRPr lang="en-US" altLang="ko-KR" dirty="0"/>
          </a:p>
          <a:p>
            <a:endParaRPr lang="en-US" altLang="ko-KR" b="1" dirty="0"/>
          </a:p>
          <a:p>
            <a:pPr lvl="1"/>
            <a:r>
              <a:rPr lang="ko-KR" altLang="en-US" dirty="0"/>
              <a:t>화면 디자인 및 편집 </a:t>
            </a:r>
            <a:endParaRPr lang="en-US" altLang="ko-KR" dirty="0"/>
          </a:p>
          <a:p>
            <a:pPr lvl="2"/>
            <a:r>
              <a:rPr lang="en-US" altLang="ko-KR" dirty="0"/>
              <a:t>(2)</a:t>
            </a:r>
            <a:r>
              <a:rPr lang="ko-KR" altLang="en-US" dirty="0"/>
              <a:t> 이번 프로젝트는 </a:t>
            </a:r>
            <a:r>
              <a:rPr lang="en-US" altLang="ko-KR" dirty="0" err="1"/>
              <a:t>Kotlin</a:t>
            </a:r>
            <a:r>
              <a:rPr lang="en-US" altLang="ko-KR" dirty="0"/>
              <a:t> </a:t>
            </a:r>
            <a:r>
              <a:rPr lang="ko-KR" altLang="en-US" dirty="0"/>
              <a:t>코드로만 작성</a:t>
            </a:r>
            <a:endParaRPr lang="en-US" altLang="ko-KR" dirty="0"/>
          </a:p>
          <a:p>
            <a:pPr lvl="4"/>
            <a:r>
              <a:rPr lang="en-US" altLang="ko-KR" dirty="0"/>
              <a:t>activity_main.xml</a:t>
            </a:r>
            <a:r>
              <a:rPr lang="ko-KR" altLang="en-US" dirty="0"/>
              <a:t>은 필요 없으므로 삭제</a:t>
            </a:r>
            <a:endParaRPr lang="en-US" altLang="ko-KR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그래픽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891579" y="2550812"/>
            <a:ext cx="2370456" cy="3974377"/>
            <a:chOff x="5891579" y="2550812"/>
            <a:chExt cx="2370456" cy="397437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3A1661B-458B-424B-B47A-938A4F3876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25" t="95690"/>
            <a:stretch/>
          </p:blipFill>
          <p:spPr>
            <a:xfrm>
              <a:off x="5891579" y="6381096"/>
              <a:ext cx="1785384" cy="144093"/>
            </a:xfrm>
            <a:prstGeom prst="rect">
              <a:avLst/>
            </a:prstGeom>
          </p:spPr>
        </p:pic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8102" y="2550812"/>
              <a:ext cx="2363933" cy="38213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24667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터치 이벤트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 err="1" smtClean="0"/>
              <a:t>Kotlin</a:t>
            </a:r>
            <a:r>
              <a:rPr lang="en-US" altLang="ko-KR" dirty="0" smtClean="0"/>
              <a:t> </a:t>
            </a:r>
            <a:r>
              <a:rPr lang="ko-KR" altLang="en-US" dirty="0"/>
              <a:t>코드 작성 및 수정</a:t>
            </a:r>
            <a:endParaRPr lang="en-US" altLang="ko-KR" dirty="0"/>
          </a:p>
          <a:p>
            <a:pPr lvl="2"/>
            <a:r>
              <a:rPr lang="en-US" altLang="ko-KR" dirty="0"/>
              <a:t>(3)</a:t>
            </a:r>
            <a:r>
              <a:rPr lang="ko-KR" altLang="en-US" dirty="0"/>
              <a:t> </a:t>
            </a:r>
            <a:r>
              <a:rPr lang="en-US" altLang="ko-KR" dirty="0" err="1" smtClean="0"/>
              <a:t>MainActivity.kt</a:t>
            </a:r>
            <a:r>
              <a:rPr lang="ko-KR" altLang="en-US" dirty="0"/>
              <a:t>를 </a:t>
            </a:r>
            <a:r>
              <a:rPr lang="ko-KR" altLang="en-US" dirty="0" smtClean="0"/>
              <a:t>코딩</a:t>
            </a:r>
            <a:r>
              <a:rPr lang="en-US" altLang="ko-KR" dirty="0" smtClean="0"/>
              <a:t> </a:t>
            </a:r>
          </a:p>
          <a:p>
            <a:pPr lvl="4"/>
            <a:r>
              <a:rPr lang="en-US" altLang="ko-KR" dirty="0" smtClean="0"/>
              <a:t>View </a:t>
            </a:r>
            <a:r>
              <a:rPr lang="ko-KR" altLang="en-US" dirty="0"/>
              <a:t>클래스의 상속을 받는 </a:t>
            </a:r>
            <a:r>
              <a:rPr lang="en-US" altLang="ko-KR" dirty="0" err="1"/>
              <a:t>MyGraphicView</a:t>
            </a:r>
            <a:r>
              <a:rPr lang="en-US" altLang="ko-KR" dirty="0"/>
              <a:t> </a:t>
            </a:r>
            <a:r>
              <a:rPr lang="ko-KR" altLang="en-US" dirty="0" smtClean="0"/>
              <a:t>클래스 만들기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그래픽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2183249"/>
            <a:ext cx="6140085" cy="4459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6354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터치 이벤트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(4)</a:t>
            </a:r>
            <a:r>
              <a:rPr lang="ko-KR" altLang="en-US" dirty="0"/>
              <a:t> </a:t>
            </a:r>
            <a:r>
              <a:rPr lang="ko-KR" altLang="en-US" dirty="0" smtClean="0"/>
              <a:t>선 그리기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 그리기 옵션 메뉴 작성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항목을 </a:t>
            </a:r>
            <a:r>
              <a:rPr lang="ko-KR" altLang="en-US" dirty="0"/>
              <a:t>클릭하면 </a:t>
            </a:r>
            <a:r>
              <a:rPr lang="en-US" altLang="ko-KR" dirty="0" err="1"/>
              <a:t>curShape</a:t>
            </a:r>
            <a:r>
              <a:rPr lang="en-US" altLang="ko-KR" dirty="0"/>
              <a:t> </a:t>
            </a:r>
            <a:r>
              <a:rPr lang="ko-KR" altLang="en-US" dirty="0"/>
              <a:t>변수에 선택한 전역상수를 </a:t>
            </a:r>
            <a:r>
              <a:rPr lang="ko-KR" altLang="en-US" dirty="0" smtClean="0"/>
              <a:t>대입</a:t>
            </a:r>
            <a:endParaRPr lang="en-US" altLang="ko-KR" dirty="0" smtClean="0"/>
          </a:p>
          <a:p>
            <a:pPr lvl="4"/>
            <a:r>
              <a:rPr lang="en-US" altLang="ko-KR" dirty="0" err="1" smtClean="0"/>
              <a:t>onCreate</a:t>
            </a:r>
            <a:r>
              <a:rPr lang="en-US" altLang="ko-KR" dirty="0"/>
              <a:t>( </a:t>
            </a:r>
            <a:r>
              <a:rPr lang="en-US" altLang="ko-KR" dirty="0" smtClean="0"/>
              <a:t>) </a:t>
            </a:r>
            <a:r>
              <a:rPr lang="ko-KR" altLang="en-US" dirty="0"/>
              <a:t>메소드와 같은 레벨로 만들어야 </a:t>
            </a:r>
            <a:r>
              <a:rPr lang="ko-KR" altLang="en-US" dirty="0" smtClean="0"/>
              <a:t>함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: </a:t>
            </a:r>
            <a:r>
              <a:rPr lang="en-US" altLang="ko-KR" dirty="0" err="1" smtClean="0"/>
              <a:t>onCreateOptionsMenu</a:t>
            </a:r>
            <a:r>
              <a:rPr lang="en-US" altLang="ko-KR" dirty="0"/>
              <a:t>( </a:t>
            </a:r>
            <a:r>
              <a:rPr lang="en-US" altLang="ko-KR" dirty="0" smtClean="0"/>
              <a:t>)</a:t>
            </a:r>
            <a:r>
              <a:rPr lang="ko-KR" altLang="en-US" dirty="0"/>
              <a:t>와 </a:t>
            </a:r>
            <a:r>
              <a:rPr lang="en-US" altLang="ko-KR" dirty="0" err="1" smtClean="0"/>
              <a:t>onOptionsItemSelected</a:t>
            </a:r>
            <a:r>
              <a:rPr lang="en-US" altLang="ko-KR" dirty="0"/>
              <a:t>( 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오버라이드함</a:t>
            </a:r>
            <a:r>
              <a:rPr lang="ko-KR" altLang="en-US" dirty="0" smtClean="0"/>
              <a:t> </a:t>
            </a:r>
            <a:endParaRPr lang="en-US" altLang="ko-KR" dirty="0"/>
          </a:p>
          <a:p>
            <a:pPr lvl="5"/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완성 후에 화면 오른쪽 위의 메뉴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⋮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버튼을 클릭하여 확인해 보기</a:t>
            </a:r>
            <a:endParaRPr lang="en-US" altLang="ko-KR" sz="1200" b="1" dirty="0">
              <a:latin typeface="맑은 고딕" pitchFamily="50" charset="-127"/>
              <a:ea typeface="맑은 고딕" pitchFamily="50" charset="-127"/>
            </a:endParaRPr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그래픽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2716392"/>
            <a:ext cx="5074450" cy="4059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9925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터치 이벤트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(9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err="1"/>
              <a:t>MyGraphicView</a:t>
            </a:r>
            <a:r>
              <a:rPr lang="en-US" altLang="ko-KR" dirty="0"/>
              <a:t> </a:t>
            </a:r>
            <a:r>
              <a:rPr lang="ko-KR" altLang="en-US" dirty="0"/>
              <a:t>클래스에 터치와 관련된 메소드를 완성함</a:t>
            </a:r>
            <a:r>
              <a:rPr lang="en-US" altLang="ko-KR" dirty="0" smtClean="0"/>
              <a:t>.</a:t>
            </a:r>
          </a:p>
          <a:p>
            <a:pPr lvl="4"/>
            <a:r>
              <a:rPr lang="en-US" altLang="ko-KR" dirty="0" err="1" smtClean="0"/>
              <a:t>MyGraphicView</a:t>
            </a:r>
            <a:r>
              <a:rPr lang="ko-KR" altLang="en-US" dirty="0"/>
              <a:t>의 전역변수 시작</a:t>
            </a:r>
            <a:r>
              <a:rPr lang="en-US" altLang="ko-KR" dirty="0"/>
              <a:t>x, </a:t>
            </a:r>
            <a:r>
              <a:rPr lang="ko-KR" altLang="en-US" dirty="0"/>
              <a:t>시작</a:t>
            </a:r>
            <a:r>
              <a:rPr lang="en-US" altLang="ko-KR" dirty="0"/>
              <a:t>y, </a:t>
            </a:r>
            <a:r>
              <a:rPr lang="ko-KR" altLang="en-US" dirty="0"/>
              <a:t>끝</a:t>
            </a:r>
            <a:r>
              <a:rPr lang="en-US" altLang="ko-KR" dirty="0"/>
              <a:t>x, </a:t>
            </a:r>
            <a:r>
              <a:rPr lang="ko-KR" altLang="en-US" dirty="0"/>
              <a:t>끝</a:t>
            </a:r>
            <a:r>
              <a:rPr lang="en-US" altLang="ko-KR" dirty="0"/>
              <a:t>y, </a:t>
            </a:r>
            <a:r>
              <a:rPr lang="ko-KR" altLang="en-US" dirty="0"/>
              <a:t>반지름 </a:t>
            </a:r>
            <a:r>
              <a:rPr lang="ko-KR" altLang="en-US" dirty="0" smtClean="0"/>
              <a:t>변수 선언</a:t>
            </a:r>
            <a:endParaRPr lang="en-US" altLang="ko-KR" dirty="0" smtClean="0"/>
          </a:p>
          <a:p>
            <a:pPr lvl="4"/>
            <a:r>
              <a:rPr lang="en-US" altLang="ko-KR" dirty="0" err="1" smtClean="0"/>
              <a:t>MyGraphicView</a:t>
            </a:r>
            <a:r>
              <a:rPr lang="en-US" altLang="ko-KR" dirty="0" smtClean="0"/>
              <a:t> </a:t>
            </a:r>
            <a:r>
              <a:rPr lang="ko-KR" altLang="en-US" dirty="0"/>
              <a:t>클래스 </a:t>
            </a:r>
            <a:r>
              <a:rPr lang="ko-KR" altLang="en-US" dirty="0" smtClean="0"/>
              <a:t>안에서 </a:t>
            </a:r>
            <a:r>
              <a:rPr lang="en-US" altLang="ko-KR" dirty="0" err="1" smtClean="0"/>
              <a:t>onTouchEvent</a:t>
            </a:r>
            <a:r>
              <a:rPr lang="en-US" altLang="ko-KR" dirty="0"/>
              <a:t>( </a:t>
            </a:r>
            <a:r>
              <a:rPr lang="en-US" altLang="ko-KR" dirty="0" smtClean="0"/>
              <a:t>) </a:t>
            </a:r>
            <a:r>
              <a:rPr lang="ko-KR" altLang="en-US" dirty="0" err="1"/>
              <a:t>메소드를</a:t>
            </a:r>
            <a:r>
              <a:rPr lang="ko-KR" altLang="en-US" dirty="0"/>
              <a:t> </a:t>
            </a:r>
            <a:r>
              <a:rPr lang="ko-KR" altLang="en-US" dirty="0" err="1" smtClean="0"/>
              <a:t>오버라이드함</a:t>
            </a:r>
            <a:endParaRPr lang="en-US" altLang="ko-KR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그래픽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79083" y="2152645"/>
            <a:ext cx="5730090" cy="4525051"/>
            <a:chOff x="1079083" y="2090499"/>
            <a:chExt cx="5730090" cy="4525051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025" y="2090499"/>
              <a:ext cx="5720148" cy="19947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083" y="4042138"/>
              <a:ext cx="5721211" cy="2573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41333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터치 이벤트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(6)</a:t>
            </a:r>
            <a:r>
              <a:rPr lang="ko-KR" altLang="en-US" dirty="0"/>
              <a:t> </a:t>
            </a:r>
            <a:r>
              <a:rPr lang="ko-KR" altLang="en-US" dirty="0" smtClean="0"/>
              <a:t>실제로 </a:t>
            </a:r>
            <a:r>
              <a:rPr lang="ko-KR" altLang="en-US" dirty="0"/>
              <a:t>화면에 도형이 그려질 </a:t>
            </a:r>
            <a:r>
              <a:rPr lang="en-US" altLang="ko-KR" dirty="0" err="1"/>
              <a:t>onDraw</a:t>
            </a:r>
            <a:r>
              <a:rPr lang="en-US" altLang="ko-KR" dirty="0"/>
              <a:t>() </a:t>
            </a:r>
            <a:r>
              <a:rPr lang="ko-KR" altLang="en-US" dirty="0" err="1"/>
              <a:t>메소드를</a:t>
            </a:r>
            <a:r>
              <a:rPr lang="ko-KR" altLang="en-US" dirty="0"/>
              <a:t> </a:t>
            </a:r>
            <a:r>
              <a:rPr lang="ko-KR" altLang="en-US" dirty="0" smtClean="0"/>
              <a:t>완성</a:t>
            </a:r>
            <a:endParaRPr lang="en-US" altLang="ko-KR" dirty="0" smtClean="0"/>
          </a:p>
          <a:p>
            <a:pPr lvl="4"/>
            <a:r>
              <a:rPr lang="en-US" altLang="ko-KR" dirty="0" err="1" smtClean="0"/>
              <a:t>MyGraphicView</a:t>
            </a:r>
            <a:r>
              <a:rPr lang="ko-KR" altLang="en-US" dirty="0"/>
              <a:t>의 </a:t>
            </a:r>
            <a:r>
              <a:rPr lang="ko-KR" altLang="en-US" dirty="0" smtClean="0"/>
              <a:t>내부에 </a:t>
            </a:r>
            <a:r>
              <a:rPr lang="en-US" altLang="ko-KR" dirty="0" err="1"/>
              <a:t>onDraw</a:t>
            </a:r>
            <a:r>
              <a:rPr lang="en-US" altLang="ko-KR" dirty="0"/>
              <a:t>( </a:t>
            </a:r>
            <a:r>
              <a:rPr lang="en-US" altLang="ko-KR" dirty="0" smtClean="0"/>
              <a:t>)</a:t>
            </a:r>
            <a:r>
              <a:rPr lang="ko-KR" altLang="en-US" dirty="0"/>
              <a:t>를 </a:t>
            </a:r>
            <a:r>
              <a:rPr lang="ko-KR" altLang="en-US" dirty="0" smtClean="0"/>
              <a:t>자동 </a:t>
            </a:r>
            <a:r>
              <a:rPr lang="ko-KR" altLang="en-US" dirty="0"/>
              <a:t>완성하고 </a:t>
            </a:r>
            <a:r>
              <a:rPr lang="ko-KR" altLang="en-US" dirty="0" smtClean="0"/>
              <a:t>나머지 코딩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페인트에 </a:t>
            </a:r>
            <a:r>
              <a:rPr lang="ko-KR" altLang="en-US" dirty="0"/>
              <a:t>선의 두께</a:t>
            </a:r>
            <a:r>
              <a:rPr lang="en-US" altLang="ko-KR" dirty="0"/>
              <a:t>, </a:t>
            </a:r>
            <a:r>
              <a:rPr lang="ko-KR" altLang="en-US" dirty="0"/>
              <a:t>채우기 여부</a:t>
            </a:r>
            <a:r>
              <a:rPr lang="en-US" altLang="ko-KR" dirty="0"/>
              <a:t>, </a:t>
            </a:r>
            <a:r>
              <a:rPr lang="ko-KR" altLang="en-US" dirty="0"/>
              <a:t>선의 </a:t>
            </a:r>
            <a:r>
              <a:rPr lang="ko-KR" altLang="en-US" dirty="0" smtClean="0"/>
              <a:t>색상 지정</a:t>
            </a:r>
            <a:endParaRPr lang="en-US" altLang="ko-KR" dirty="0"/>
          </a:p>
          <a:p>
            <a:pPr lvl="4"/>
            <a:r>
              <a:rPr lang="en-US" altLang="ko-KR" dirty="0" smtClean="0"/>
              <a:t>when </a:t>
            </a:r>
            <a:r>
              <a:rPr lang="ko-KR" altLang="en-US" dirty="0"/>
              <a:t>문으로 메뉴에서 선택한 내용에 따라 선 또는 </a:t>
            </a:r>
            <a:r>
              <a:rPr lang="ko-KR" altLang="en-US" dirty="0" smtClean="0"/>
              <a:t>원 그림</a:t>
            </a:r>
            <a:endParaRPr lang="en-US" altLang="ko-KR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그래픽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89025" y="2463761"/>
            <a:ext cx="5729786" cy="3797701"/>
            <a:chOff x="1089025" y="2315716"/>
            <a:chExt cx="5555615" cy="3646638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025" y="2315716"/>
              <a:ext cx="5555615" cy="1721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025" y="4030724"/>
              <a:ext cx="5548846" cy="19316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17857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터치 이벤트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프로젝트 </a:t>
            </a:r>
            <a:r>
              <a:rPr lang="ko-KR" altLang="en-US" dirty="0"/>
              <a:t>실행 및 결과 확인</a:t>
            </a:r>
            <a:endParaRPr lang="en-US" altLang="ko-KR" dirty="0"/>
          </a:p>
          <a:p>
            <a:pPr lvl="2"/>
            <a:r>
              <a:rPr lang="en-US" altLang="ko-KR" dirty="0"/>
              <a:t>(7)</a:t>
            </a:r>
            <a:r>
              <a:rPr lang="ko-KR" altLang="en-US" dirty="0"/>
              <a:t> </a:t>
            </a:r>
            <a:r>
              <a:rPr lang="ko-KR" altLang="en-US" dirty="0" smtClean="0"/>
              <a:t>완성된 </a:t>
            </a:r>
            <a:r>
              <a:rPr lang="ko-KR" altLang="en-US" dirty="0"/>
              <a:t>코드를 실행해봄</a:t>
            </a:r>
            <a:r>
              <a:rPr lang="en-US" altLang="ko-KR" dirty="0"/>
              <a:t>. [</a:t>
            </a:r>
            <a:r>
              <a:rPr lang="ko-KR" altLang="en-US" dirty="0"/>
              <a:t>그림 </a:t>
            </a:r>
            <a:r>
              <a:rPr lang="en-US" altLang="ko-KR" dirty="0"/>
              <a:t>9-3]</a:t>
            </a:r>
            <a:r>
              <a:rPr lang="ko-KR" altLang="en-US" dirty="0"/>
              <a:t>과 같이 선이나 원이 </a:t>
            </a:r>
            <a:r>
              <a:rPr lang="ko-KR" altLang="en-US" dirty="0" smtClean="0"/>
              <a:t>그려짐</a:t>
            </a:r>
            <a:endParaRPr lang="en-US" altLang="ko-KR" dirty="0"/>
          </a:p>
          <a:p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그래픽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2298101"/>
            <a:ext cx="6891841" cy="3132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5950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비트맵의 기본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Bitmap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캔버스에 </a:t>
            </a:r>
            <a:r>
              <a:rPr lang="ko-KR" altLang="en-US" dirty="0"/>
              <a:t>이미지 파일을 보여주는데 </a:t>
            </a:r>
            <a:r>
              <a:rPr lang="ko-KR" altLang="en-US" dirty="0" smtClean="0"/>
              <a:t>사용됨</a:t>
            </a:r>
            <a:endParaRPr lang="en-US" altLang="ko-KR" dirty="0"/>
          </a:p>
          <a:p>
            <a:pPr lvl="2"/>
            <a:r>
              <a:rPr lang="en-US" altLang="ko-KR" dirty="0" smtClean="0"/>
              <a:t>/</a:t>
            </a:r>
            <a:r>
              <a:rPr lang="en-US" altLang="ko-KR" dirty="0"/>
              <a:t>res/drawable </a:t>
            </a:r>
            <a:r>
              <a:rPr lang="ko-KR" altLang="en-US" dirty="0"/>
              <a:t>폴더의 이미지 파일을 보여주는 </a:t>
            </a:r>
            <a:r>
              <a:rPr lang="en-US" altLang="ko-KR" dirty="0" err="1"/>
              <a:t>onDraw</a:t>
            </a:r>
            <a:r>
              <a:rPr lang="en-US" altLang="ko-KR" dirty="0" smtClean="0"/>
              <a:t>( )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이미지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2268635"/>
            <a:ext cx="6754094" cy="2163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9287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비트맵의 기본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이미지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SD </a:t>
            </a:r>
            <a:r>
              <a:rPr lang="ko-KR" altLang="en-US" dirty="0"/>
              <a:t>카드의 이미지 파일을 보여주는 </a:t>
            </a:r>
            <a:r>
              <a:rPr lang="en-US" altLang="ko-KR" dirty="0" err="1"/>
              <a:t>onDraw</a:t>
            </a:r>
            <a:r>
              <a:rPr lang="en-US" altLang="ko-KR" dirty="0"/>
              <a:t>( ) </a:t>
            </a:r>
            <a:r>
              <a:rPr lang="ko-KR" altLang="en-US" dirty="0" err="1" smtClean="0"/>
              <a:t>메소드</a:t>
            </a:r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ko-KR" altLang="en-US" b="0" dirty="0"/>
          </a:p>
          <a:p>
            <a:pPr lvl="2"/>
            <a:r>
              <a:rPr lang="en-US" altLang="ko-KR" b="0" dirty="0" err="1" smtClean="0"/>
              <a:t>drawBitmap</a:t>
            </a:r>
            <a:r>
              <a:rPr lang="en-US" altLang="ko-KR" b="0" dirty="0" smtClean="0"/>
              <a:t>(picture</a:t>
            </a:r>
            <a:r>
              <a:rPr lang="en-US" altLang="ko-KR" b="0" dirty="0"/>
              <a:t>, </a:t>
            </a:r>
            <a:r>
              <a:rPr lang="ko-KR" altLang="en-US" b="0" dirty="0"/>
              <a:t>시작</a:t>
            </a:r>
            <a:r>
              <a:rPr lang="en-US" altLang="ko-KR" b="0" dirty="0"/>
              <a:t>x, </a:t>
            </a:r>
            <a:r>
              <a:rPr lang="ko-KR" altLang="en-US" b="0" dirty="0"/>
              <a:t>시작</a:t>
            </a:r>
            <a:r>
              <a:rPr lang="en-US" altLang="ko-KR" b="0" dirty="0"/>
              <a:t>y, null) </a:t>
            </a:r>
            <a:r>
              <a:rPr lang="ko-KR" altLang="en-US" b="0" dirty="0" err="1" smtClean="0"/>
              <a:t>메소드</a:t>
            </a:r>
            <a:r>
              <a:rPr lang="ko-KR" altLang="en-US" dirty="0" err="1" smtClean="0"/>
              <a:t>로</a:t>
            </a:r>
            <a:r>
              <a:rPr lang="ko-KR" altLang="en-US" dirty="0" smtClean="0"/>
              <a:t> 화면 중앙에 이미지 출력</a:t>
            </a:r>
            <a:endParaRPr lang="en-US" altLang="ko-KR" dirty="0" smtClean="0"/>
          </a:p>
          <a:p>
            <a:pPr lvl="2"/>
            <a:endParaRPr lang="en-US" altLang="ko-KR" b="0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1407884"/>
            <a:ext cx="6754094" cy="2119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262" y="4465646"/>
            <a:ext cx="6818121" cy="816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5786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비트맵의 기본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이미지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1358877"/>
            <a:ext cx="6184257" cy="3953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6653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 캔버스에 도형을 그리는 방법을 익힌다</a:t>
            </a:r>
            <a:r>
              <a:rPr lang="en-US" altLang="ko-KR" dirty="0"/>
              <a:t>.  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이미지 파일을 처리하는 방식을 이해한다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영상 처리 앱을 작성한다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6706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이미지의 기하학적 변환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많이 </a:t>
            </a:r>
            <a:r>
              <a:rPr lang="ko-KR" altLang="en-US" dirty="0"/>
              <a:t>사용되는 </a:t>
            </a:r>
            <a:r>
              <a:rPr lang="en-US" altLang="ko-KR" dirty="0"/>
              <a:t>Canvas </a:t>
            </a:r>
            <a:r>
              <a:rPr lang="ko-KR" altLang="en-US" dirty="0"/>
              <a:t>클래스의 기하학적 </a:t>
            </a:r>
            <a:r>
              <a:rPr lang="ko-KR" altLang="en-US" dirty="0" err="1" smtClean="0"/>
              <a:t>메소드</a:t>
            </a:r>
            <a:endParaRPr lang="en-US" altLang="ko-KR" dirty="0"/>
          </a:p>
          <a:p>
            <a:pPr lvl="2"/>
            <a:r>
              <a:rPr lang="ko-KR" altLang="en-US" dirty="0" smtClean="0"/>
              <a:t>회전</a:t>
            </a:r>
            <a:r>
              <a:rPr lang="en-US" altLang="ko-KR" dirty="0"/>
              <a:t>: rotate(   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확대</a:t>
            </a:r>
            <a:r>
              <a:rPr lang="en-US" altLang="ko-KR" dirty="0"/>
              <a:t>/</a:t>
            </a:r>
            <a:r>
              <a:rPr lang="ko-KR" altLang="en-US" dirty="0"/>
              <a:t>축소</a:t>
            </a:r>
            <a:r>
              <a:rPr lang="en-US" altLang="ko-KR" dirty="0"/>
              <a:t>: scale(   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이동</a:t>
            </a:r>
            <a:r>
              <a:rPr lang="en-US" altLang="ko-KR" dirty="0"/>
              <a:t>: translate(   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기울이기</a:t>
            </a:r>
            <a:r>
              <a:rPr lang="en-US" altLang="ko-KR" dirty="0"/>
              <a:t>: skew(   )</a:t>
            </a:r>
          </a:p>
          <a:p>
            <a:pPr lvl="4"/>
            <a:r>
              <a:rPr lang="ko-KR" altLang="en-US" dirty="0"/>
              <a:t>캔버스</a:t>
            </a:r>
            <a:r>
              <a:rPr lang="en-US" altLang="ko-KR" dirty="0"/>
              <a:t>(</a:t>
            </a:r>
            <a:r>
              <a:rPr lang="ko-KR" altLang="en-US" dirty="0"/>
              <a:t>도화지</a:t>
            </a:r>
            <a:r>
              <a:rPr lang="en-US" altLang="ko-KR" dirty="0"/>
              <a:t>)</a:t>
            </a:r>
            <a:r>
              <a:rPr lang="ko-KR" altLang="en-US" dirty="0"/>
              <a:t>에 대해 </a:t>
            </a:r>
            <a:r>
              <a:rPr lang="ko-KR" altLang="en-US" dirty="0" smtClean="0"/>
              <a:t>기하학적 </a:t>
            </a:r>
            <a:r>
              <a:rPr lang="ko-KR" altLang="en-US" dirty="0"/>
              <a:t>변환을 한 후에 이미지 파일을 변환된 캔버스에 출력하는 </a:t>
            </a:r>
            <a:r>
              <a:rPr lang="ko-KR" altLang="en-US" dirty="0" smtClean="0"/>
              <a:t>형태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이미지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62F92A-D651-414C-B95C-5D5FF9752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25" y="3527425"/>
            <a:ext cx="7166919" cy="306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32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이미지의 기하학적 변환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b="1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이미지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1120921"/>
            <a:ext cx="5750822" cy="5056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884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이미지 활용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err="1" smtClean="0"/>
              <a:t>블러링</a:t>
            </a:r>
            <a:r>
              <a:rPr lang="en-US" altLang="ko-KR" dirty="0" smtClean="0"/>
              <a:t>(</a:t>
            </a:r>
            <a:r>
              <a:rPr lang="en-US" altLang="ko-KR" dirty="0"/>
              <a:t>blurring)</a:t>
            </a:r>
          </a:p>
          <a:p>
            <a:pPr lvl="2"/>
            <a:r>
              <a:rPr lang="ko-KR" altLang="en-US" dirty="0" smtClean="0"/>
              <a:t>이미지를 </a:t>
            </a:r>
            <a:r>
              <a:rPr lang="ko-KR" altLang="en-US" dirty="0"/>
              <a:t>뿌옇게 </a:t>
            </a:r>
            <a:r>
              <a:rPr lang="ko-KR" altLang="en-US" dirty="0" smtClean="0"/>
              <a:t>만듦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BlurMaskFilter</a:t>
            </a:r>
            <a:r>
              <a:rPr lang="en-US" altLang="ko-KR" dirty="0" smtClean="0"/>
              <a:t> </a:t>
            </a:r>
            <a:r>
              <a:rPr lang="ko-KR" altLang="en-US" dirty="0"/>
              <a:t>클래스를 </a:t>
            </a:r>
            <a:r>
              <a:rPr lang="ko-KR" altLang="en-US" dirty="0" smtClean="0"/>
              <a:t>제공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3"/>
            <a:r>
              <a:rPr lang="ko-KR" altLang="en-US" dirty="0" smtClean="0"/>
              <a:t>반지름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 </a:t>
            </a:r>
            <a:r>
              <a:rPr lang="ko-KR" altLang="en-US" dirty="0" err="1"/>
              <a:t>블러링이</a:t>
            </a:r>
            <a:r>
              <a:rPr lang="ko-KR" altLang="en-US" dirty="0"/>
              <a:t> 될 </a:t>
            </a:r>
            <a:r>
              <a:rPr lang="ko-KR" altLang="en-US" dirty="0" smtClean="0"/>
              <a:t>너비</a:t>
            </a:r>
            <a:r>
              <a:rPr lang="en-US" altLang="ko-KR" dirty="0" smtClean="0"/>
              <a:t> </a:t>
            </a:r>
          </a:p>
          <a:p>
            <a:pPr lvl="4"/>
            <a:r>
              <a:rPr lang="ko-KR" altLang="en-US" dirty="0" smtClean="0"/>
              <a:t>반지름이 </a:t>
            </a:r>
            <a:r>
              <a:rPr lang="ko-KR" altLang="en-US" dirty="0"/>
              <a:t>클수록 이미지의 가장자리가 크게 </a:t>
            </a:r>
            <a:r>
              <a:rPr lang="ko-KR" altLang="en-US" dirty="0" err="1" smtClean="0"/>
              <a:t>블러링됨</a:t>
            </a:r>
            <a:r>
              <a:rPr lang="en-US" altLang="ko-KR" dirty="0" smtClean="0"/>
              <a:t> </a:t>
            </a:r>
          </a:p>
          <a:p>
            <a:pPr lvl="3"/>
            <a:r>
              <a:rPr lang="ko-KR" altLang="en-US" dirty="0" smtClean="0"/>
              <a:t>스타일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NORMAL, INNER, OUTER, </a:t>
            </a:r>
            <a:r>
              <a:rPr lang="en-US" altLang="ko-KR" dirty="0" smtClean="0"/>
              <a:t>SOLID</a:t>
            </a:r>
            <a:endParaRPr lang="en-US" altLang="ko-KR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이미지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150" y="2206313"/>
            <a:ext cx="6954050" cy="564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0249EBF-DD19-486B-89D8-2FA42BA4F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25" y="3977641"/>
            <a:ext cx="6447980" cy="272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172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이미지 활용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이미지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1286482"/>
            <a:ext cx="6325904" cy="4088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8175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이미지 활용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err="1" smtClean="0"/>
              <a:t>엠보싱</a:t>
            </a:r>
            <a:r>
              <a:rPr lang="en-US" altLang="ko-KR" dirty="0" smtClean="0"/>
              <a:t>(</a:t>
            </a:r>
            <a:r>
              <a:rPr lang="en-US" altLang="ko-KR" dirty="0"/>
              <a:t>embossing)</a:t>
            </a:r>
          </a:p>
          <a:p>
            <a:pPr lvl="2"/>
            <a:r>
              <a:rPr lang="ko-KR" altLang="en-US" dirty="0" smtClean="0"/>
              <a:t>이미지가 </a:t>
            </a:r>
            <a:r>
              <a:rPr lang="ko-KR" altLang="en-US" dirty="0"/>
              <a:t>볼록하게 튀어나와 보이는 효과를 줌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 err="1" smtClean="0"/>
              <a:t>EmbossMaskFilter</a:t>
            </a:r>
            <a:r>
              <a:rPr lang="en-US" altLang="ko-KR" dirty="0" smtClean="0"/>
              <a:t> </a:t>
            </a:r>
            <a:r>
              <a:rPr lang="ko-KR" altLang="en-US" dirty="0"/>
              <a:t>클래스를 </a:t>
            </a:r>
            <a:r>
              <a:rPr lang="ko-KR" altLang="en-US" dirty="0" smtClean="0"/>
              <a:t>제공</a:t>
            </a:r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lvl="3"/>
            <a:r>
              <a:rPr lang="ko-KR" altLang="en-US" dirty="0"/>
              <a:t>첫 번째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빛이 비추는 </a:t>
            </a:r>
            <a:r>
              <a:rPr lang="en-US" altLang="ko-KR" dirty="0"/>
              <a:t>x, y, z </a:t>
            </a:r>
            <a:r>
              <a:rPr lang="ko-KR" altLang="en-US" dirty="0"/>
              <a:t>방향 </a:t>
            </a:r>
            <a:r>
              <a:rPr lang="ko-KR" altLang="en-US" dirty="0" smtClean="0"/>
              <a:t>배열</a:t>
            </a:r>
            <a:r>
              <a:rPr lang="en-US" altLang="ko-KR" dirty="0" smtClean="0"/>
              <a:t> </a:t>
            </a:r>
          </a:p>
          <a:p>
            <a:pPr lvl="3"/>
            <a:r>
              <a:rPr lang="ko-KR" altLang="en-US" dirty="0" smtClean="0"/>
              <a:t>두 </a:t>
            </a:r>
            <a:r>
              <a:rPr lang="ko-KR" altLang="en-US" dirty="0"/>
              <a:t>번째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빛의 밝기로 </a:t>
            </a:r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1</a:t>
            </a:r>
            <a:r>
              <a:rPr lang="ko-KR" altLang="en-US" dirty="0"/>
              <a:t>까지 </a:t>
            </a:r>
            <a:r>
              <a:rPr lang="ko-KR" altLang="en-US" dirty="0" smtClean="0"/>
              <a:t>지정</a:t>
            </a:r>
            <a:r>
              <a:rPr lang="en-US" altLang="ko-KR" dirty="0" smtClean="0"/>
              <a:t> </a:t>
            </a:r>
          </a:p>
          <a:p>
            <a:pPr lvl="3"/>
            <a:r>
              <a:rPr lang="ko-KR" altLang="en-US" dirty="0" smtClean="0"/>
              <a:t>반사 계수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5~8 </a:t>
            </a:r>
            <a:r>
              <a:rPr lang="ko-KR" altLang="en-US" dirty="0"/>
              <a:t>정도가 </a:t>
            </a:r>
            <a:r>
              <a:rPr lang="ko-KR" altLang="en-US" dirty="0" smtClean="0"/>
              <a:t>적당함</a:t>
            </a:r>
            <a:r>
              <a:rPr lang="en-US" altLang="ko-KR" dirty="0" smtClean="0"/>
              <a:t> </a:t>
            </a:r>
          </a:p>
          <a:p>
            <a:pPr lvl="3"/>
            <a:r>
              <a:rPr lang="ko-KR" altLang="en-US" dirty="0" err="1"/>
              <a:t>블</a:t>
            </a:r>
            <a:r>
              <a:rPr lang="ko-KR" altLang="en-US" dirty="0" err="1" smtClean="0"/>
              <a:t>러링</a:t>
            </a:r>
            <a:r>
              <a:rPr lang="ko-KR" altLang="en-US" dirty="0" smtClean="0"/>
              <a:t> 크기 </a:t>
            </a:r>
            <a:r>
              <a:rPr lang="en-US" altLang="ko-KR" dirty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볼록하게 표현하기 위한 </a:t>
            </a:r>
            <a:r>
              <a:rPr lang="ko-KR" altLang="en-US" dirty="0" smtClean="0"/>
              <a:t>가장자리의 </a:t>
            </a:r>
            <a:r>
              <a:rPr lang="ko-KR" altLang="en-US" dirty="0"/>
              <a:t>크기를 </a:t>
            </a:r>
            <a:r>
              <a:rPr lang="ko-KR" altLang="en-US" dirty="0" smtClean="0"/>
              <a:t>나타냄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이미지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2203156"/>
            <a:ext cx="7669007" cy="640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4036BE-8EEF-416D-B299-D7F92A2B0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24" y="4463125"/>
            <a:ext cx="6191341" cy="215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75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이미지 활용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이미지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1241576"/>
            <a:ext cx="6309745" cy="382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27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이미지 활용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err="1"/>
              <a:t>컬러매트릭스</a:t>
            </a:r>
            <a:endParaRPr lang="en-US" altLang="ko-KR" dirty="0"/>
          </a:p>
          <a:p>
            <a:pPr lvl="2"/>
            <a:r>
              <a:rPr lang="ko-KR" altLang="en-US" dirty="0" smtClean="0"/>
              <a:t>색상이나 밝기 조절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ColorMatrix</a:t>
            </a:r>
            <a:r>
              <a:rPr lang="en-US" altLang="ko-KR" dirty="0" smtClean="0"/>
              <a:t> </a:t>
            </a:r>
            <a:r>
              <a:rPr lang="ko-KR" altLang="en-US" dirty="0"/>
              <a:t>클래스와 </a:t>
            </a:r>
            <a:r>
              <a:rPr lang="en-US" altLang="ko-KR" dirty="0" err="1"/>
              <a:t>ColorMatrixColor</a:t>
            </a:r>
            <a:r>
              <a:rPr lang="en-US" altLang="ko-KR" dirty="0"/>
              <a:t> Filter </a:t>
            </a:r>
            <a:r>
              <a:rPr lang="ko-KR" altLang="en-US" dirty="0" smtClean="0"/>
              <a:t>클래스를 제공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이미지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087" y="2206718"/>
            <a:ext cx="6971825" cy="1608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155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이미지 활용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3"/>
            <a:r>
              <a:rPr lang="en-US" altLang="ko-KR" dirty="0" err="1" smtClean="0"/>
              <a:t>ColorMatrix</a:t>
            </a:r>
            <a:r>
              <a:rPr lang="ko-KR" altLang="en-US" dirty="0"/>
              <a:t>에 사용할 </a:t>
            </a:r>
            <a:r>
              <a:rPr lang="ko-KR" altLang="en-US" dirty="0" smtClean="0"/>
              <a:t>배열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pPr lvl="2"/>
            <a:r>
              <a:rPr lang="en-US" altLang="ko-KR" dirty="0"/>
              <a:t>R</a:t>
            </a:r>
            <a:r>
              <a:rPr lang="en-US" altLang="ko-KR" dirty="0" smtClean="0"/>
              <a:t>ed</a:t>
            </a:r>
            <a:r>
              <a:rPr lang="en-US" altLang="ko-KR" dirty="0"/>
              <a:t>, Green, Blue, Alpha</a:t>
            </a:r>
            <a:r>
              <a:rPr lang="ko-KR" altLang="en-US" dirty="0"/>
              <a:t>의 값은 기본적으로 </a:t>
            </a:r>
            <a:r>
              <a:rPr lang="en-US" altLang="ko-KR" dirty="0"/>
              <a:t>1</a:t>
            </a:r>
            <a:r>
              <a:rPr lang="ko-KR" altLang="en-US" dirty="0"/>
              <a:t>이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이 </a:t>
            </a:r>
            <a:r>
              <a:rPr lang="ko-KR" altLang="en-US" dirty="0"/>
              <a:t>값을 몇 배로 올리면 각 색상의 대비</a:t>
            </a:r>
            <a:r>
              <a:rPr lang="en-US" altLang="ko-KR" dirty="0"/>
              <a:t>(contrast)</a:t>
            </a:r>
            <a:r>
              <a:rPr lang="ko-KR" altLang="en-US" dirty="0"/>
              <a:t>가 </a:t>
            </a:r>
            <a:r>
              <a:rPr lang="ko-KR" altLang="en-US" dirty="0" smtClean="0"/>
              <a:t>커짐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/>
              <a:t>Brightness 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양수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색상이 밝아짐 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음수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색상이 어두워짐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이미지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22" y="1547721"/>
            <a:ext cx="6985155" cy="1324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6303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이미지 활용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이미지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089025" y="1059008"/>
            <a:ext cx="5417236" cy="5237289"/>
            <a:chOff x="1089025" y="1059008"/>
            <a:chExt cx="5417236" cy="5237289"/>
          </a:xfrm>
        </p:grpSpPr>
        <p:pic>
          <p:nvPicPr>
            <p:cNvPr id="2253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025" y="1059008"/>
              <a:ext cx="5417236" cy="11035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53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025" y="2152077"/>
              <a:ext cx="5413777" cy="4144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60852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이미지 활용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7030A0"/>
                </a:solidFill>
              </a:rPr>
              <a:t>&lt;</a:t>
            </a:r>
            <a:r>
              <a:rPr lang="ko-KR" altLang="en-US" dirty="0" smtClean="0">
                <a:solidFill>
                  <a:srgbClr val="7030A0"/>
                </a:solidFill>
              </a:rPr>
              <a:t>실습 </a:t>
            </a:r>
            <a:r>
              <a:rPr lang="en-US" altLang="ko-KR" dirty="0" smtClean="0">
                <a:solidFill>
                  <a:srgbClr val="7030A0"/>
                </a:solidFill>
              </a:rPr>
              <a:t>9-2&gt;</a:t>
            </a:r>
            <a:r>
              <a:rPr lang="ko-KR" altLang="en-US" dirty="0" smtClean="0">
                <a:solidFill>
                  <a:srgbClr val="7030A0"/>
                </a:solidFill>
              </a:rPr>
              <a:t> </a:t>
            </a:r>
            <a:r>
              <a:rPr lang="ko-KR" altLang="en-US" dirty="0">
                <a:solidFill>
                  <a:srgbClr val="7030A0"/>
                </a:solidFill>
              </a:rPr>
              <a:t>미니 포토샵 앱 만들기</a:t>
            </a:r>
          </a:p>
          <a:p>
            <a:pPr lvl="3"/>
            <a:r>
              <a:rPr lang="ko-KR" altLang="en-US" dirty="0"/>
              <a:t>앞에서 배운 다양한 이미지 처리 방법을 적용하여 포토샵과 비슷한 기능을 하는 간단한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1"/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ko-KR" altLang="en-US" dirty="0"/>
              <a:t>프로젝트 생성</a:t>
            </a:r>
            <a:endParaRPr lang="en-US" altLang="ko-KR" dirty="0"/>
          </a:p>
          <a:p>
            <a:pPr lvl="2"/>
            <a:r>
              <a:rPr lang="en-US" altLang="ko-KR" dirty="0"/>
              <a:t>(1</a:t>
            </a:r>
            <a:r>
              <a:rPr lang="en-US" altLang="ko-KR" dirty="0" smtClean="0"/>
              <a:t>)</a:t>
            </a:r>
            <a:r>
              <a:rPr lang="ko-KR" altLang="en-US" dirty="0" smtClean="0"/>
              <a:t> 새 프로젝트 만들기</a:t>
            </a:r>
            <a:r>
              <a:rPr lang="en-US" altLang="ko-KR" dirty="0" smtClean="0"/>
              <a:t> </a:t>
            </a:r>
          </a:p>
          <a:p>
            <a:pPr lvl="4"/>
            <a:r>
              <a:rPr lang="ko-KR" altLang="en-US" dirty="0" smtClean="0"/>
              <a:t>프로젝트 이름 </a:t>
            </a:r>
            <a:r>
              <a:rPr lang="en-US" altLang="ko-KR" dirty="0" smtClean="0"/>
              <a:t>:</a:t>
            </a:r>
            <a:r>
              <a:rPr lang="ko-KR" altLang="en-US" dirty="0" smtClean="0"/>
              <a:t> ‘</a:t>
            </a:r>
            <a:r>
              <a:rPr lang="en-US" altLang="ko-KR" dirty="0" smtClean="0"/>
              <a:t>Project9_2’ </a:t>
            </a:r>
          </a:p>
          <a:p>
            <a:pPr lvl="4"/>
            <a:r>
              <a:rPr lang="ko-KR" altLang="en-US" dirty="0" smtClean="0"/>
              <a:t>패키지 이름 </a:t>
            </a:r>
            <a:r>
              <a:rPr lang="en-US" altLang="ko-KR" dirty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‘</a:t>
            </a:r>
            <a:r>
              <a:rPr lang="en-US" altLang="ko-KR" dirty="0" smtClean="0"/>
              <a:t>com.cookandroid.project9_2’</a:t>
            </a:r>
          </a:p>
          <a:p>
            <a:pPr lvl="4"/>
            <a:r>
              <a:rPr lang="ko-KR" altLang="en-US" dirty="0" smtClean="0"/>
              <a:t>그 </a:t>
            </a:r>
            <a:r>
              <a:rPr lang="ko-KR" altLang="en-US" dirty="0"/>
              <a:t>외 규칙은 </a:t>
            </a:r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2-4]</a:t>
            </a:r>
            <a:r>
              <a:rPr lang="ko-KR" altLang="en-US" dirty="0"/>
              <a:t>의 </a:t>
            </a:r>
            <a:r>
              <a:rPr lang="en-US" altLang="ko-KR" dirty="0"/>
              <a:t>(1)~(4)</a:t>
            </a:r>
            <a:r>
              <a:rPr lang="ko-KR" altLang="en-US" dirty="0"/>
              <a:t>를 따름</a:t>
            </a:r>
            <a:endParaRPr lang="en-US" altLang="ko-KR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이미지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25C849-70BE-4840-B247-C1C49DA03C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987"/>
          <a:stretch/>
        </p:blipFill>
        <p:spPr>
          <a:xfrm>
            <a:off x="5980696" y="2649100"/>
            <a:ext cx="2090375" cy="34481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E25C849-70BE-4840-B247-C1C49DA03C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7" t="95570"/>
          <a:stretch/>
        </p:blipFill>
        <p:spPr>
          <a:xfrm>
            <a:off x="4177799" y="5920449"/>
            <a:ext cx="1802599" cy="15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20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그래픽</a:t>
            </a:r>
            <a:endParaRPr lang="en-US" altLang="ko-KR" b="1" dirty="0"/>
          </a:p>
          <a:p>
            <a:r>
              <a:rPr lang="ko-KR" altLang="en-US" dirty="0"/>
              <a:t>이미지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93667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이미지 활용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화면 </a:t>
            </a:r>
            <a:r>
              <a:rPr lang="ko-KR" altLang="en-US" dirty="0"/>
              <a:t>디자인 및 편집</a:t>
            </a:r>
            <a:endParaRPr lang="en-US" altLang="ko-KR" dirty="0"/>
          </a:p>
          <a:p>
            <a:pPr lvl="2"/>
            <a:r>
              <a:rPr lang="en-US" altLang="ko-KR" dirty="0"/>
              <a:t>(2)</a:t>
            </a:r>
            <a:r>
              <a:rPr lang="ko-KR" altLang="en-US" dirty="0"/>
              <a:t> </a:t>
            </a:r>
            <a:r>
              <a:rPr lang="ko-KR" altLang="en-US" dirty="0" smtClean="0"/>
              <a:t>확대</a:t>
            </a:r>
            <a:r>
              <a:rPr lang="en-US" altLang="ko-KR" dirty="0"/>
              <a:t>, </a:t>
            </a:r>
            <a:r>
              <a:rPr lang="ko-KR" altLang="en-US" dirty="0"/>
              <a:t>축소</a:t>
            </a:r>
            <a:r>
              <a:rPr lang="en-US" altLang="ko-KR" dirty="0"/>
              <a:t>, </a:t>
            </a:r>
            <a:r>
              <a:rPr lang="ko-KR" altLang="en-US" dirty="0"/>
              <a:t>회전</a:t>
            </a:r>
            <a:r>
              <a:rPr lang="en-US" altLang="ko-KR" dirty="0"/>
              <a:t>, </a:t>
            </a:r>
            <a:r>
              <a:rPr lang="ko-KR" altLang="en-US" dirty="0"/>
              <a:t>밝게 하기</a:t>
            </a:r>
            <a:r>
              <a:rPr lang="en-US" altLang="ko-KR" dirty="0"/>
              <a:t>, </a:t>
            </a:r>
            <a:r>
              <a:rPr lang="ko-KR" altLang="en-US" dirty="0"/>
              <a:t>어둡게 하기</a:t>
            </a:r>
            <a:r>
              <a:rPr lang="en-US" altLang="ko-KR" dirty="0"/>
              <a:t>, </a:t>
            </a:r>
            <a:r>
              <a:rPr lang="ko-KR" altLang="en-US" dirty="0"/>
              <a:t>회색 영상 등 </a:t>
            </a:r>
            <a:r>
              <a:rPr lang="en-US" altLang="ko-KR" dirty="0"/>
              <a:t>6</a:t>
            </a:r>
            <a:r>
              <a:rPr lang="ko-KR" altLang="en-US" dirty="0"/>
              <a:t>개 아이콘으로 사용할 그림 파일과 앱 제목의 아이콘으로 사용할 그림 파일</a:t>
            </a:r>
            <a:r>
              <a:rPr lang="en-US" altLang="ko-KR" dirty="0"/>
              <a:t>, </a:t>
            </a:r>
            <a:r>
              <a:rPr lang="ko-KR" altLang="en-US" dirty="0"/>
              <a:t>화면에 출력할 그림 파일을 </a:t>
            </a:r>
            <a:r>
              <a:rPr lang="en-US" altLang="ko-KR" dirty="0"/>
              <a:t>[res]-[drawable] </a:t>
            </a:r>
            <a:r>
              <a:rPr lang="ko-KR" altLang="en-US" dirty="0" smtClean="0"/>
              <a:t>폴더에 복사해놓음</a:t>
            </a:r>
            <a:endParaRPr lang="en-US" altLang="ko-KR" dirty="0"/>
          </a:p>
          <a:p>
            <a:pPr lvl="2"/>
            <a:r>
              <a:rPr lang="en-US" altLang="ko-KR" dirty="0" smtClean="0"/>
              <a:t>(</a:t>
            </a:r>
            <a:r>
              <a:rPr lang="en-US" altLang="ko-KR" dirty="0"/>
              <a:t>3)</a:t>
            </a:r>
            <a:r>
              <a:rPr lang="ko-KR" altLang="en-US" dirty="0"/>
              <a:t> </a:t>
            </a:r>
            <a:r>
              <a:rPr lang="en-US" altLang="ko-KR" dirty="0" smtClean="0"/>
              <a:t>AndroidManifest.xml </a:t>
            </a:r>
            <a:r>
              <a:rPr lang="ko-KR" altLang="en-US" dirty="0" smtClean="0"/>
              <a:t>파일에서 </a:t>
            </a:r>
            <a:r>
              <a:rPr lang="ko-KR" altLang="en-US" dirty="0"/>
              <a:t>아이콘으로 사용할 그림 파일의 </a:t>
            </a:r>
            <a:r>
              <a:rPr lang="en-US" altLang="ko-KR" dirty="0"/>
              <a:t>id</a:t>
            </a:r>
            <a:r>
              <a:rPr lang="ko-KR" altLang="en-US" dirty="0"/>
              <a:t>로 변경하고</a:t>
            </a:r>
            <a:r>
              <a:rPr lang="en-US" altLang="ko-KR" dirty="0"/>
              <a:t>, </a:t>
            </a:r>
            <a:r>
              <a:rPr lang="ko-KR" altLang="en-US" dirty="0" err="1"/>
              <a:t>블러링</a:t>
            </a:r>
            <a:r>
              <a:rPr lang="ko-KR" altLang="en-US" dirty="0"/>
              <a:t> 및 </a:t>
            </a:r>
            <a:r>
              <a:rPr lang="ko-KR" altLang="en-US" dirty="0" err="1"/>
              <a:t>엠보싱</a:t>
            </a:r>
            <a:r>
              <a:rPr lang="ko-KR" altLang="en-US" dirty="0"/>
              <a:t> 효과를 위해 하드웨어 가속기 </a:t>
            </a:r>
            <a:r>
              <a:rPr lang="ko-KR" altLang="en-US" dirty="0" smtClean="0"/>
              <a:t>기능 끔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(4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/>
              <a:t>activity_main.xml</a:t>
            </a:r>
            <a:r>
              <a:rPr lang="ko-KR" altLang="en-US" dirty="0"/>
              <a:t>을 다음과 같이 </a:t>
            </a:r>
            <a:r>
              <a:rPr lang="ko-KR" altLang="en-US" dirty="0" smtClean="0"/>
              <a:t>수정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바깥 </a:t>
            </a:r>
            <a:r>
              <a:rPr lang="ko-KR" altLang="en-US" dirty="0" err="1"/>
              <a:t>리니어레이아웃</a:t>
            </a:r>
            <a:r>
              <a:rPr lang="ko-KR" altLang="en-US" dirty="0"/>
              <a:t> 안에 </a:t>
            </a:r>
            <a:r>
              <a:rPr lang="ko-KR" altLang="en-US" dirty="0" err="1"/>
              <a:t>리니어레이아웃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 smtClean="0"/>
              <a:t>개 생성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두 </a:t>
            </a:r>
            <a:r>
              <a:rPr lang="ko-KR" altLang="en-US" dirty="0" err="1"/>
              <a:t>리니어레이아웃의</a:t>
            </a:r>
            <a:r>
              <a:rPr lang="ko-KR" altLang="en-US" dirty="0"/>
              <a:t> </a:t>
            </a:r>
            <a:r>
              <a:rPr lang="en-US" altLang="ko-KR" dirty="0" err="1" smtClean="0"/>
              <a:t>layout_weight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1:9</a:t>
            </a:r>
          </a:p>
          <a:p>
            <a:pPr lvl="4"/>
            <a:r>
              <a:rPr lang="ko-KR" altLang="en-US" dirty="0" smtClean="0"/>
              <a:t>위쪽 </a:t>
            </a:r>
            <a:r>
              <a:rPr lang="ko-KR" altLang="en-US" dirty="0" err="1"/>
              <a:t>리니어레이아웃에</a:t>
            </a:r>
            <a:r>
              <a:rPr lang="ko-KR" altLang="en-US" dirty="0"/>
              <a:t> 이미지버튼 </a:t>
            </a:r>
            <a:r>
              <a:rPr lang="en-US" altLang="ko-KR" dirty="0"/>
              <a:t>6</a:t>
            </a:r>
            <a:r>
              <a:rPr lang="ko-KR" altLang="en-US" dirty="0" smtClean="0"/>
              <a:t>개 생성</a:t>
            </a:r>
            <a:endParaRPr lang="en-US" altLang="ko-KR" dirty="0" smtClean="0"/>
          </a:p>
          <a:p>
            <a:pPr lvl="4"/>
            <a:r>
              <a:rPr lang="ko-KR" altLang="en-US" dirty="0" err="1" smtClean="0"/>
              <a:t>위젯의</a:t>
            </a:r>
            <a:r>
              <a:rPr lang="ko-KR" altLang="en-US" dirty="0" smtClean="0"/>
              <a:t> </a:t>
            </a:r>
            <a:r>
              <a:rPr lang="en-US" altLang="ko-KR" dirty="0"/>
              <a:t>id</a:t>
            </a:r>
            <a:r>
              <a:rPr lang="ko-KR" altLang="en-US" dirty="0"/>
              <a:t>를 다음과 같이 </a:t>
            </a:r>
            <a:r>
              <a:rPr lang="ko-KR" altLang="en-US" dirty="0" smtClean="0"/>
              <a:t>선언함</a:t>
            </a:r>
            <a:endParaRPr lang="en-US" altLang="ko-KR" dirty="0"/>
          </a:p>
          <a:p>
            <a:pPr lvl="5"/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리니어레이아웃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iconLayout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pictureLayout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lvl="5"/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이미지버튼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ibZoomin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ibZoomout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ibRotate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ibBright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ibDark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ibGray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 lvl="2"/>
            <a:endParaRPr lang="en-US" altLang="ko-KR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이미지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2863974"/>
            <a:ext cx="7429503" cy="938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13004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이미지 활용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이미지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4" y="1142099"/>
            <a:ext cx="5528737" cy="5197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039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이미지 활용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 err="1" smtClean="0"/>
              <a:t>Kotlin</a:t>
            </a:r>
            <a:r>
              <a:rPr lang="en-US" altLang="ko-KR" dirty="0" smtClean="0"/>
              <a:t> </a:t>
            </a:r>
            <a:r>
              <a:rPr lang="ko-KR" altLang="en-US" dirty="0"/>
              <a:t>코드 작성 및 수정 </a:t>
            </a:r>
            <a:endParaRPr lang="en-US" altLang="ko-KR" dirty="0"/>
          </a:p>
          <a:p>
            <a:pPr lvl="2"/>
            <a:r>
              <a:rPr lang="en-US" altLang="ko-KR" dirty="0"/>
              <a:t>(5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err="1"/>
              <a:t>MainActivity.kt</a:t>
            </a:r>
            <a:r>
              <a:rPr lang="ko-KR" altLang="en-US" dirty="0"/>
              <a:t>를 </a:t>
            </a:r>
            <a:r>
              <a:rPr lang="ko-KR" altLang="en-US" dirty="0" err="1" smtClean="0"/>
              <a:t>코딩함</a:t>
            </a:r>
            <a:r>
              <a:rPr lang="en-US" altLang="ko-KR" dirty="0" smtClean="0"/>
              <a:t> </a:t>
            </a:r>
          </a:p>
          <a:p>
            <a:pPr lvl="4"/>
            <a:r>
              <a:rPr lang="ko-KR" altLang="en-US" dirty="0" smtClean="0"/>
              <a:t>사용할 </a:t>
            </a:r>
            <a:r>
              <a:rPr lang="ko-KR" altLang="en-US" dirty="0"/>
              <a:t>전역변수와 </a:t>
            </a:r>
            <a:r>
              <a:rPr lang="en-US" altLang="ko-KR" dirty="0" err="1"/>
              <a:t>MyGraphicView</a:t>
            </a:r>
            <a:r>
              <a:rPr lang="en-US" altLang="ko-KR" dirty="0"/>
              <a:t> </a:t>
            </a:r>
            <a:r>
              <a:rPr lang="ko-KR" altLang="en-US" dirty="0"/>
              <a:t>클래스를 </a:t>
            </a:r>
            <a:r>
              <a:rPr lang="ko-KR" altLang="en-US" dirty="0" smtClean="0"/>
              <a:t>만들고 </a:t>
            </a:r>
            <a:r>
              <a:rPr lang="ko-KR" altLang="en-US" dirty="0"/>
              <a:t>그림이 중앙에 위치하는지 </a:t>
            </a:r>
            <a:r>
              <a:rPr lang="ko-KR" altLang="en-US" dirty="0" smtClean="0"/>
              <a:t>확인</a:t>
            </a:r>
            <a:endParaRPr lang="en-US" altLang="ko-KR" dirty="0"/>
          </a:p>
          <a:p>
            <a:pPr lvl="4"/>
            <a:r>
              <a:rPr lang="ko-KR" altLang="en-US" dirty="0" smtClean="0"/>
              <a:t>이미지버튼에 </a:t>
            </a:r>
            <a:r>
              <a:rPr lang="ko-KR" altLang="en-US" dirty="0"/>
              <a:t>대응할 위젯 변수 </a:t>
            </a:r>
            <a:r>
              <a:rPr lang="en-US" altLang="ko-KR" dirty="0"/>
              <a:t>6</a:t>
            </a:r>
            <a:r>
              <a:rPr lang="ko-KR" altLang="en-US" dirty="0" smtClean="0"/>
              <a:t>개 선언</a:t>
            </a:r>
            <a:endParaRPr lang="en-US" altLang="ko-KR" dirty="0" smtClean="0"/>
          </a:p>
          <a:p>
            <a:pPr lvl="5"/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ibZoomin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ibZoomout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ibRotate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ibBright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ibDark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ibGray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 lvl="4"/>
            <a:r>
              <a:rPr lang="en-US" altLang="ko-KR" dirty="0" err="1" smtClean="0"/>
              <a:t>MyGraphicView</a:t>
            </a:r>
            <a:r>
              <a:rPr lang="en-US" altLang="ko-KR" dirty="0" smtClean="0"/>
              <a:t> </a:t>
            </a:r>
            <a:r>
              <a:rPr lang="ko-KR" altLang="en-US" dirty="0"/>
              <a:t>클래스 </a:t>
            </a:r>
            <a:r>
              <a:rPr lang="ko-KR" altLang="en-US" dirty="0" smtClean="0"/>
              <a:t>변수 선언</a:t>
            </a:r>
            <a:endParaRPr lang="en-US" altLang="ko-KR" dirty="0"/>
          </a:p>
          <a:p>
            <a:pPr lvl="4"/>
            <a:r>
              <a:rPr lang="en-US" altLang="ko-KR" dirty="0" err="1" smtClean="0"/>
              <a:t>MyGraphicView</a:t>
            </a:r>
            <a:r>
              <a:rPr lang="en-US" altLang="ko-KR" dirty="0" smtClean="0"/>
              <a:t> </a:t>
            </a:r>
            <a:r>
              <a:rPr lang="ko-KR" altLang="en-US" dirty="0"/>
              <a:t>클래스를 </a:t>
            </a:r>
            <a:r>
              <a:rPr lang="ko-KR" altLang="en-US" dirty="0" smtClean="0"/>
              <a:t>정의함</a:t>
            </a:r>
            <a:endParaRPr lang="en-US" altLang="ko-KR" dirty="0"/>
          </a:p>
          <a:p>
            <a:pPr lvl="5"/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그림을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중앙에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비트맵으로 출력함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 lvl="4"/>
            <a:r>
              <a:rPr lang="en-US" altLang="ko-KR" dirty="0" err="1" smtClean="0"/>
              <a:t>pictureLayout</a:t>
            </a:r>
            <a:r>
              <a:rPr lang="ko-KR" altLang="en-US" dirty="0"/>
              <a:t>을 </a:t>
            </a:r>
            <a:r>
              <a:rPr lang="ko-KR" altLang="en-US" dirty="0" err="1"/>
              <a:t>인플레이트한</a:t>
            </a:r>
            <a:r>
              <a:rPr lang="ko-KR" altLang="en-US" dirty="0"/>
              <a:t> 후 </a:t>
            </a:r>
            <a:r>
              <a:rPr lang="en-US" altLang="ko-KR" dirty="0" err="1" smtClean="0"/>
              <a:t>MyGraphicView</a:t>
            </a:r>
            <a:r>
              <a:rPr lang="ko-KR" altLang="en-US" dirty="0" smtClean="0"/>
              <a:t> 추가</a:t>
            </a:r>
            <a:endParaRPr lang="en-US" altLang="ko-KR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이미지</a:t>
            </a:r>
          </a:p>
        </p:txBody>
      </p:sp>
    </p:spTree>
    <p:extLst>
      <p:ext uri="{BB962C8B-B14F-4D97-AF65-F5344CB8AC3E}">
        <p14:creationId xmlns:p14="http://schemas.microsoft.com/office/powerpoint/2010/main" val="209873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이미지 활용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이미지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933810"/>
            <a:ext cx="5064435" cy="5471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89"/>
          <a:stretch/>
        </p:blipFill>
        <p:spPr bwMode="auto">
          <a:xfrm>
            <a:off x="5491890" y="3855899"/>
            <a:ext cx="3529599" cy="1080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2294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이미지 활용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(6)</a:t>
            </a:r>
            <a:r>
              <a:rPr lang="ko-KR" altLang="en-US" dirty="0"/>
              <a:t> </a:t>
            </a:r>
            <a:r>
              <a:rPr lang="ko-KR" altLang="en-US" dirty="0" smtClean="0"/>
              <a:t>확대 </a:t>
            </a:r>
            <a:r>
              <a:rPr lang="ko-KR" altLang="en-US" dirty="0"/>
              <a:t>아이콘에 대해 </a:t>
            </a:r>
            <a:r>
              <a:rPr lang="ko-KR" altLang="en-US" dirty="0" smtClean="0"/>
              <a:t>코딩</a:t>
            </a:r>
            <a:r>
              <a:rPr lang="en-US" altLang="ko-KR" dirty="0" smtClean="0"/>
              <a:t> </a:t>
            </a:r>
          </a:p>
          <a:p>
            <a:pPr lvl="3"/>
            <a:r>
              <a:rPr lang="en-US" altLang="ko-KR" dirty="0" smtClean="0"/>
              <a:t>6</a:t>
            </a:r>
            <a:r>
              <a:rPr lang="ko-KR" altLang="en-US" dirty="0" smtClean="0"/>
              <a:t>개의 아이콘을 클릭할 때의 내용을 </a:t>
            </a:r>
            <a:r>
              <a:rPr lang="en-US" altLang="ko-KR" dirty="0" err="1" smtClean="0"/>
              <a:t>onCreate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안에 모두 </a:t>
            </a:r>
            <a:r>
              <a:rPr lang="ko-KR" altLang="en-US" dirty="0" err="1" smtClean="0"/>
              <a:t>코딩하면</a:t>
            </a:r>
            <a:r>
              <a:rPr lang="ko-KR" altLang="en-US" dirty="0" smtClean="0"/>
              <a:t> 복잡해지므로 </a:t>
            </a:r>
            <a:r>
              <a:rPr lang="en-US" altLang="ko-KR" dirty="0" err="1" smtClean="0"/>
              <a:t>clickIcons</a:t>
            </a:r>
            <a:r>
              <a:rPr lang="en-US" altLang="ko-KR" dirty="0"/>
              <a:t>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만들기</a:t>
            </a:r>
            <a:endParaRPr lang="en-US" altLang="ko-KR" dirty="0"/>
          </a:p>
          <a:p>
            <a:pPr lvl="4"/>
            <a:r>
              <a:rPr lang="ko-KR" altLang="en-US" dirty="0" smtClean="0"/>
              <a:t>축척에 </a:t>
            </a:r>
            <a:r>
              <a:rPr lang="ko-KR" altLang="en-US" dirty="0"/>
              <a:t>사용될 </a:t>
            </a:r>
            <a:r>
              <a:rPr lang="ko-KR" altLang="en-US" dirty="0" smtClean="0"/>
              <a:t>전역변수 선언</a:t>
            </a:r>
            <a:endParaRPr lang="en-US" altLang="ko-KR" dirty="0" smtClean="0"/>
          </a:p>
          <a:p>
            <a:pPr lvl="4"/>
            <a:r>
              <a:rPr lang="en-US" altLang="ko-KR" dirty="0" err="1" smtClean="0"/>
              <a:t>clickIcons</a:t>
            </a:r>
            <a:r>
              <a:rPr lang="en-US" altLang="ko-KR" dirty="0"/>
              <a:t>(   ) </a:t>
            </a:r>
            <a:r>
              <a:rPr lang="ko-KR" altLang="en-US" dirty="0"/>
              <a:t>메소드를 정의하고 확대 아이콘 클릭 </a:t>
            </a:r>
            <a:r>
              <a:rPr lang="ko-KR" altLang="en-US" dirty="0" err="1" smtClean="0"/>
              <a:t>람다식</a:t>
            </a:r>
            <a:r>
              <a:rPr lang="ko-KR" altLang="en-US" dirty="0" smtClean="0"/>
              <a:t> 생성</a:t>
            </a:r>
            <a:endParaRPr lang="en-US" altLang="ko-KR" dirty="0"/>
          </a:p>
          <a:p>
            <a:pPr lvl="4"/>
            <a:r>
              <a:rPr lang="en-US" altLang="ko-KR" dirty="0" err="1" smtClean="0"/>
              <a:t>clickIcons</a:t>
            </a:r>
            <a:r>
              <a:rPr lang="en-US" altLang="ko-KR" dirty="0"/>
              <a:t>(   ) </a:t>
            </a:r>
            <a:r>
              <a:rPr lang="ko-KR" altLang="en-US" dirty="0" err="1"/>
              <a:t>메소드를</a:t>
            </a:r>
            <a:r>
              <a:rPr lang="ko-KR" altLang="en-US" dirty="0"/>
              <a:t> </a:t>
            </a:r>
            <a:r>
              <a:rPr lang="ko-KR" altLang="en-US" dirty="0" smtClean="0"/>
              <a:t>호출</a:t>
            </a:r>
            <a:endParaRPr lang="en-US" altLang="ko-KR" dirty="0"/>
          </a:p>
          <a:p>
            <a:pPr lvl="4"/>
            <a:r>
              <a:rPr lang="en-US" altLang="ko-KR" dirty="0" err="1" smtClean="0"/>
              <a:t>onDraw</a:t>
            </a:r>
            <a:r>
              <a:rPr lang="en-US" altLang="ko-KR" dirty="0"/>
              <a:t>(   )</a:t>
            </a:r>
            <a:r>
              <a:rPr lang="ko-KR" altLang="en-US" dirty="0"/>
              <a:t>에 </a:t>
            </a:r>
            <a:r>
              <a:rPr lang="en-US" altLang="ko-KR" dirty="0" err="1"/>
              <a:t>Cavas.scale</a:t>
            </a:r>
            <a:r>
              <a:rPr lang="en-US" altLang="ko-KR" dirty="0"/>
              <a:t>(   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추가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이미지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3527425"/>
            <a:ext cx="5548846" cy="2790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3065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이미지 활용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이미지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1268443"/>
            <a:ext cx="5592914" cy="2544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32503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이미지 활용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(7)</a:t>
            </a:r>
            <a:r>
              <a:rPr lang="ko-KR" altLang="en-US" dirty="0"/>
              <a:t> </a:t>
            </a:r>
            <a:r>
              <a:rPr lang="ko-KR" altLang="en-US" dirty="0" smtClean="0"/>
              <a:t>축소 아이콘에 대해서도 코딩</a:t>
            </a:r>
            <a:endParaRPr lang="en-US" altLang="ko-KR" dirty="0"/>
          </a:p>
          <a:p>
            <a:pPr lvl="2"/>
            <a:r>
              <a:rPr lang="en-US" altLang="ko-KR" dirty="0"/>
              <a:t>(8)</a:t>
            </a:r>
            <a:r>
              <a:rPr lang="ko-KR" altLang="en-US" dirty="0"/>
              <a:t> </a:t>
            </a:r>
            <a:r>
              <a:rPr lang="ko-KR" altLang="en-US" dirty="0" smtClean="0"/>
              <a:t>회전 아이콘 코딩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회전에 </a:t>
            </a:r>
            <a:r>
              <a:rPr lang="ko-KR" altLang="en-US" dirty="0"/>
              <a:t>사용될 </a:t>
            </a:r>
            <a:r>
              <a:rPr lang="ko-KR" altLang="en-US" dirty="0" smtClean="0"/>
              <a:t>전역변수 선언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회전 </a:t>
            </a:r>
            <a:r>
              <a:rPr lang="ko-KR" altLang="en-US" dirty="0"/>
              <a:t>아이콘 클릭 </a:t>
            </a:r>
            <a:r>
              <a:rPr lang="ko-KR" altLang="en-US" dirty="0" err="1" smtClean="0"/>
              <a:t>람다식</a:t>
            </a:r>
            <a:r>
              <a:rPr lang="ko-KR" altLang="en-US" dirty="0" smtClean="0"/>
              <a:t> 생성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4"/>
            <a:r>
              <a:rPr lang="en-US" altLang="ko-KR" dirty="0" err="1" smtClean="0"/>
              <a:t>onDraw</a:t>
            </a:r>
            <a:r>
              <a:rPr lang="en-US" altLang="ko-KR" dirty="0"/>
              <a:t>(   )</a:t>
            </a:r>
            <a:r>
              <a:rPr lang="ko-KR" altLang="en-US" dirty="0"/>
              <a:t>에 </a:t>
            </a:r>
            <a:r>
              <a:rPr lang="en-US" altLang="ko-KR" dirty="0" err="1"/>
              <a:t>Cavas.rotate</a:t>
            </a:r>
            <a:r>
              <a:rPr lang="en-US" altLang="ko-KR" dirty="0"/>
              <a:t>(   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추가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이미지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2823873"/>
            <a:ext cx="5668826" cy="3852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98630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이미지 활용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 smtClean="0"/>
              <a:t>(</a:t>
            </a:r>
            <a:r>
              <a:rPr lang="en-US" altLang="ko-KR" dirty="0"/>
              <a:t>9)</a:t>
            </a:r>
            <a:r>
              <a:rPr lang="ko-KR" altLang="en-US" dirty="0"/>
              <a:t> </a:t>
            </a:r>
            <a:r>
              <a:rPr lang="ko-KR" altLang="en-US" dirty="0" smtClean="0"/>
              <a:t>밝게 </a:t>
            </a:r>
            <a:r>
              <a:rPr lang="ko-KR" altLang="en-US" dirty="0"/>
              <a:t>하기 </a:t>
            </a:r>
            <a:r>
              <a:rPr lang="ko-KR" altLang="en-US" dirty="0" smtClean="0"/>
              <a:t>아이콘 코딩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화면 </a:t>
            </a:r>
            <a:r>
              <a:rPr lang="ko-KR" altLang="en-US" dirty="0"/>
              <a:t>밝기에 사용될 </a:t>
            </a:r>
            <a:r>
              <a:rPr lang="ko-KR" altLang="en-US" dirty="0" smtClean="0"/>
              <a:t>전역변수 선언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밝게 </a:t>
            </a:r>
            <a:r>
              <a:rPr lang="ko-KR" altLang="en-US" dirty="0"/>
              <a:t>하기 아이콘 클릭 </a:t>
            </a:r>
            <a:r>
              <a:rPr lang="ko-KR" altLang="en-US" dirty="0" err="1" smtClean="0"/>
              <a:t>람다식</a:t>
            </a:r>
            <a:r>
              <a:rPr lang="ko-KR" altLang="en-US" dirty="0" smtClean="0"/>
              <a:t> 생성</a:t>
            </a:r>
            <a:endParaRPr lang="en-US" altLang="ko-KR" dirty="0"/>
          </a:p>
          <a:p>
            <a:pPr lvl="4"/>
            <a:r>
              <a:rPr lang="en-US" altLang="ko-KR" dirty="0" err="1" smtClean="0"/>
              <a:t>onDraw</a:t>
            </a:r>
            <a:r>
              <a:rPr lang="en-US" altLang="ko-KR" dirty="0"/>
              <a:t>(   )</a:t>
            </a:r>
            <a:r>
              <a:rPr lang="ko-KR" altLang="en-US" dirty="0"/>
              <a:t>에 </a:t>
            </a:r>
            <a:r>
              <a:rPr lang="ko-KR" altLang="en-US" dirty="0" smtClean="0"/>
              <a:t>컬러매트릭스 적용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이미지</a:t>
            </a:r>
          </a:p>
        </p:txBody>
      </p:sp>
    </p:spTree>
    <p:extLst>
      <p:ext uri="{BB962C8B-B14F-4D97-AF65-F5344CB8AC3E}">
        <p14:creationId xmlns:p14="http://schemas.microsoft.com/office/powerpoint/2010/main" val="33275912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이미지 활용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이미지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89025" y="979018"/>
            <a:ext cx="5560350" cy="5878982"/>
            <a:chOff x="1089025" y="979018"/>
            <a:chExt cx="5560350" cy="5878982"/>
          </a:xfrm>
        </p:grpSpPr>
        <p:pic>
          <p:nvPicPr>
            <p:cNvPr id="3072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025" y="979018"/>
              <a:ext cx="5560350" cy="11818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2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025" y="2124405"/>
              <a:ext cx="5559863" cy="47335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064285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이미지 활용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(10)</a:t>
            </a:r>
            <a:r>
              <a:rPr lang="ko-KR" altLang="en-US" dirty="0"/>
              <a:t> </a:t>
            </a:r>
            <a:r>
              <a:rPr lang="ko-KR" altLang="en-US" dirty="0" smtClean="0"/>
              <a:t>어둡게 </a:t>
            </a:r>
            <a:r>
              <a:rPr lang="ko-KR" altLang="en-US" dirty="0"/>
              <a:t>하기 </a:t>
            </a:r>
            <a:r>
              <a:rPr lang="ko-KR" altLang="en-US" dirty="0" smtClean="0"/>
              <a:t>아이콘 코딩</a:t>
            </a:r>
            <a:endParaRPr lang="en-US" altLang="ko-KR" dirty="0"/>
          </a:p>
          <a:p>
            <a:pPr lvl="2"/>
            <a:r>
              <a:rPr lang="en-US" altLang="ko-KR" dirty="0"/>
              <a:t>(11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/>
              <a:t>회색 영상으로 이미지를 변경하는 </a:t>
            </a:r>
            <a:r>
              <a:rPr lang="ko-KR" altLang="en-US" dirty="0" smtClean="0"/>
              <a:t>아이콘 코딩</a:t>
            </a:r>
            <a:endParaRPr lang="en-US" altLang="ko-KR" dirty="0"/>
          </a:p>
          <a:p>
            <a:pPr lvl="4"/>
            <a:r>
              <a:rPr lang="ko-KR" altLang="en-US" dirty="0" smtClean="0"/>
              <a:t>채도에 </a:t>
            </a:r>
            <a:r>
              <a:rPr lang="ko-KR" altLang="en-US" dirty="0"/>
              <a:t>사용될 </a:t>
            </a:r>
            <a:r>
              <a:rPr lang="ko-KR" altLang="en-US" dirty="0" smtClean="0"/>
              <a:t>전역변수 선언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회색 </a:t>
            </a:r>
            <a:r>
              <a:rPr lang="ko-KR" altLang="en-US" dirty="0"/>
              <a:t>영상 아이콘 클릭 </a:t>
            </a:r>
            <a:r>
              <a:rPr lang="ko-KR" altLang="en-US" dirty="0" err="1" smtClean="0"/>
              <a:t>람다식</a:t>
            </a:r>
            <a:r>
              <a:rPr lang="ko-KR" altLang="en-US" dirty="0" smtClean="0"/>
              <a:t> 생성</a:t>
            </a:r>
            <a:endParaRPr lang="en-US" altLang="ko-KR" dirty="0"/>
          </a:p>
          <a:p>
            <a:pPr lvl="4"/>
            <a:r>
              <a:rPr lang="en-US" altLang="ko-KR" dirty="0" err="1" smtClean="0"/>
              <a:t>onDraw</a:t>
            </a:r>
            <a:r>
              <a:rPr lang="en-US" altLang="ko-KR" dirty="0"/>
              <a:t>( </a:t>
            </a:r>
            <a:r>
              <a:rPr lang="en-US" altLang="ko-KR" dirty="0" smtClean="0"/>
              <a:t>)</a:t>
            </a:r>
            <a:r>
              <a:rPr lang="ko-KR" altLang="en-US" dirty="0"/>
              <a:t>에 채도 </a:t>
            </a:r>
            <a:r>
              <a:rPr lang="ko-KR" altLang="en-US" dirty="0" smtClean="0"/>
              <a:t>설정 적용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이미지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2811024"/>
            <a:ext cx="5570879" cy="3507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0785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캔버스와 페인트의 기본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Canvas,</a:t>
            </a:r>
            <a:r>
              <a:rPr lang="ko-KR" altLang="en-US" dirty="0" smtClean="0"/>
              <a:t> </a:t>
            </a:r>
            <a:r>
              <a:rPr lang="en-US" altLang="ko-KR" dirty="0"/>
              <a:t>Paint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화면에 </a:t>
            </a:r>
            <a:r>
              <a:rPr lang="ko-KR" altLang="en-US" dirty="0"/>
              <a:t>도형을 그릴 때 사용하는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캔버스와 </a:t>
            </a:r>
            <a:r>
              <a:rPr lang="ko-KR" altLang="en-US" dirty="0"/>
              <a:t>페인트는 도화지</a:t>
            </a:r>
            <a:r>
              <a:rPr lang="en-US" altLang="ko-KR" dirty="0"/>
              <a:t>, </a:t>
            </a:r>
            <a:r>
              <a:rPr lang="ko-KR" altLang="en-US" dirty="0"/>
              <a:t>붓 과 같은 </a:t>
            </a:r>
            <a:r>
              <a:rPr lang="ko-KR" altLang="en-US" dirty="0" smtClean="0"/>
              <a:t>개념</a:t>
            </a:r>
            <a:endParaRPr lang="en-US" altLang="ko-KR" dirty="0"/>
          </a:p>
          <a:p>
            <a:endParaRPr lang="en-US" altLang="ko-KR" b="1" dirty="0"/>
          </a:p>
          <a:p>
            <a:pPr marL="182562" lvl="1" indent="0">
              <a:buNone/>
            </a:pPr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그래픽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A1EFE8-A7D4-44D1-9F3E-BB7856445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25" y="2588971"/>
            <a:ext cx="5204527" cy="289304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이미지 활용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ko-KR" altLang="en-US" dirty="0"/>
              <a:t>프로젝트 실행 및 결과 확인</a:t>
            </a:r>
            <a:endParaRPr lang="en-US" altLang="ko-KR" dirty="0"/>
          </a:p>
          <a:p>
            <a:pPr lvl="2"/>
            <a:r>
              <a:rPr lang="en-US" altLang="ko-KR" dirty="0"/>
              <a:t>(12)</a:t>
            </a:r>
            <a:r>
              <a:rPr lang="ko-KR" altLang="en-US" dirty="0"/>
              <a:t> </a:t>
            </a:r>
            <a:r>
              <a:rPr lang="ko-KR" altLang="en-US" dirty="0" smtClean="0"/>
              <a:t>완성된 </a:t>
            </a:r>
            <a:r>
              <a:rPr lang="ko-KR" altLang="en-US" dirty="0"/>
              <a:t>코드를 실행해봄</a:t>
            </a:r>
            <a:r>
              <a:rPr lang="en-US" altLang="ko-KR" dirty="0"/>
              <a:t>. [</a:t>
            </a:r>
            <a:r>
              <a:rPr lang="ko-KR" altLang="en-US" dirty="0"/>
              <a:t>그림 </a:t>
            </a:r>
            <a:r>
              <a:rPr lang="en-US" altLang="ko-KR" dirty="0"/>
              <a:t>9-8]</a:t>
            </a:r>
            <a:r>
              <a:rPr lang="ko-KR" altLang="en-US" dirty="0"/>
              <a:t>과 같이 간단한 이미지 처리가 </a:t>
            </a:r>
            <a:r>
              <a:rPr lang="ko-KR" altLang="en-US" dirty="0" smtClean="0"/>
              <a:t>실행됨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이미지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2181420"/>
            <a:ext cx="6241073" cy="3700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9669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캔버스와 페인트의 기본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3"/>
            <a:r>
              <a:rPr lang="en-US" altLang="ko-KR" dirty="0" err="1" smtClean="0"/>
              <a:t>android.graphics.Canvas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클래스의 </a:t>
            </a:r>
            <a:r>
              <a:rPr lang="ko-KR" altLang="en-US" dirty="0"/>
              <a:t>점을 찍는 </a:t>
            </a:r>
            <a:r>
              <a:rPr lang="ko-KR" altLang="en-US" dirty="0" err="1"/>
              <a:t>메소드의</a:t>
            </a:r>
            <a:r>
              <a:rPr lang="ko-KR" altLang="en-US" dirty="0"/>
              <a:t> </a:t>
            </a:r>
            <a:r>
              <a:rPr lang="ko-KR" altLang="en-US" dirty="0" smtClean="0"/>
              <a:t>원형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2"/>
            <a:r>
              <a:rPr lang="en-US" altLang="ko-KR" dirty="0"/>
              <a:t>x</a:t>
            </a:r>
            <a:r>
              <a:rPr lang="ko-KR" altLang="en-US" dirty="0"/>
              <a:t>와 </a:t>
            </a:r>
            <a:r>
              <a:rPr lang="en-US" altLang="ko-KR" dirty="0"/>
              <a:t>y </a:t>
            </a:r>
            <a:r>
              <a:rPr lang="ko-KR" altLang="en-US" dirty="0"/>
              <a:t>좌표에 점을 </a:t>
            </a:r>
            <a:r>
              <a:rPr lang="ko-KR" altLang="en-US" dirty="0" smtClean="0"/>
              <a:t>찍음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화면 왼쪽 상단 </a:t>
            </a:r>
            <a:r>
              <a:rPr lang="en-US" altLang="ko-KR" dirty="0" smtClean="0"/>
              <a:t>: (0,0)</a:t>
            </a:r>
          </a:p>
          <a:p>
            <a:pPr lvl="4"/>
            <a:r>
              <a:rPr lang="en-US" altLang="ko-KR" dirty="0" smtClean="0"/>
              <a:t>Paint </a:t>
            </a:r>
            <a:r>
              <a:rPr lang="ko-KR" altLang="en-US" dirty="0"/>
              <a:t>개체에 설정된 색상</a:t>
            </a:r>
            <a:r>
              <a:rPr lang="en-US" altLang="ko-KR" dirty="0"/>
              <a:t>, </a:t>
            </a:r>
            <a:r>
              <a:rPr lang="ko-KR" altLang="en-US" dirty="0"/>
              <a:t>두께 </a:t>
            </a:r>
            <a:r>
              <a:rPr lang="ko-KR" altLang="en-US" dirty="0" smtClean="0"/>
              <a:t>등에 따라 다르게 그려짐</a:t>
            </a:r>
            <a:endParaRPr lang="en-US" altLang="ko-KR" dirty="0"/>
          </a:p>
          <a:p>
            <a:pPr lvl="4"/>
            <a:endParaRPr lang="en-US" altLang="ko-KR" dirty="0" smtClean="0"/>
          </a:p>
          <a:p>
            <a:pPr lvl="4"/>
            <a:endParaRPr lang="en-US" altLang="ko-KR" dirty="0" smtClean="0"/>
          </a:p>
          <a:p>
            <a:pPr lvl="3"/>
            <a:r>
              <a:rPr lang="en-US" altLang="ko-KR" dirty="0" err="1" smtClean="0"/>
              <a:t>android.graphics.Paint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클래스에서 색상을 지정하는 속성과 사용법</a:t>
            </a:r>
            <a:endParaRPr lang="en-US" altLang="ko-KR" b="1" dirty="0"/>
          </a:p>
          <a:p>
            <a:pPr marL="182562" lvl="1" indent="0">
              <a:buNone/>
            </a:pPr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그래픽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49" y="1420761"/>
            <a:ext cx="7683670" cy="654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98" y="4222511"/>
            <a:ext cx="7683670" cy="938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2838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캔버스와 페인트의 기본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View </a:t>
            </a:r>
            <a:r>
              <a:rPr lang="ko-KR" altLang="en-US" dirty="0"/>
              <a:t>클래스를 재정의하는 </a:t>
            </a:r>
            <a:r>
              <a:rPr lang="ko-KR" altLang="en-US" dirty="0" smtClean="0"/>
              <a:t>형태로 그래픽 표현</a:t>
            </a:r>
            <a:endParaRPr lang="en-US" altLang="ko-KR" b="1" dirty="0"/>
          </a:p>
          <a:p>
            <a:pPr marL="182562" lvl="1" indent="0">
              <a:buNone/>
            </a:pPr>
            <a:endParaRPr lang="en-US" altLang="ko-KR" b="1" dirty="0"/>
          </a:p>
          <a:p>
            <a:pPr marL="182562" lvl="1" indent="0">
              <a:buNone/>
            </a:pPr>
            <a:endParaRPr lang="en-US" altLang="ko-KR" b="1" dirty="0"/>
          </a:p>
          <a:p>
            <a:pPr marL="182562" lvl="1" indent="0">
              <a:buNone/>
            </a:pPr>
            <a:endParaRPr lang="en-US" altLang="ko-KR" b="1" dirty="0"/>
          </a:p>
          <a:p>
            <a:pPr marL="182562" lvl="1" indent="0">
              <a:buNone/>
            </a:pPr>
            <a:endParaRPr lang="en-US" altLang="ko-KR" b="1" dirty="0"/>
          </a:p>
          <a:p>
            <a:pPr marL="182562" lvl="1" indent="0">
              <a:buNone/>
            </a:pPr>
            <a:endParaRPr lang="en-US" altLang="ko-KR" b="1" dirty="0"/>
          </a:p>
          <a:p>
            <a:pPr marL="182562" lvl="1" indent="0">
              <a:buNone/>
            </a:pPr>
            <a:endParaRPr lang="en-US" altLang="ko-KR" b="1" dirty="0"/>
          </a:p>
          <a:p>
            <a:pPr marL="182562" lvl="1" indent="0">
              <a:buNone/>
            </a:pPr>
            <a:endParaRPr lang="en-US" altLang="ko-KR" b="1" dirty="0" smtClean="0"/>
          </a:p>
          <a:p>
            <a:pPr marL="182562" lvl="1" indent="0">
              <a:buNone/>
            </a:pPr>
            <a:endParaRPr lang="en-US" altLang="ko-KR" b="1" dirty="0"/>
          </a:p>
          <a:p>
            <a:pPr marL="182562" lvl="1" indent="0">
              <a:buNone/>
            </a:pPr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그래픽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262" y="1457418"/>
            <a:ext cx="6971825" cy="3203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2897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그래픽 처리의 기본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 err="1" smtClean="0"/>
              <a:t>View.onDraw</a:t>
            </a:r>
            <a:r>
              <a:rPr lang="en-US" altLang="ko-KR" dirty="0"/>
              <a:t>() </a:t>
            </a:r>
            <a:r>
              <a:rPr lang="ko-KR" altLang="en-US" dirty="0" err="1"/>
              <a:t>메소드를</a:t>
            </a:r>
            <a:r>
              <a:rPr lang="ko-KR" altLang="en-US" dirty="0"/>
              <a:t> </a:t>
            </a:r>
            <a:r>
              <a:rPr lang="ko-KR" altLang="en-US" dirty="0" err="1" smtClean="0"/>
              <a:t>오버라이딩하여</a:t>
            </a:r>
            <a:r>
              <a:rPr lang="ko-KR" altLang="en-US" dirty="0"/>
              <a:t> </a:t>
            </a:r>
            <a:r>
              <a:rPr lang="ko-KR" altLang="en-US" dirty="0" smtClean="0"/>
              <a:t>그래픽 출력</a:t>
            </a:r>
            <a:endParaRPr lang="en-US" altLang="ko-KR" dirty="0"/>
          </a:p>
          <a:p>
            <a:pPr marL="182562" lvl="1" indent="0">
              <a:buNone/>
            </a:pPr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그래픽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80316" y="1489873"/>
            <a:ext cx="5758167" cy="5368127"/>
            <a:chOff x="1080316" y="1489873"/>
            <a:chExt cx="5758167" cy="5368127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025" y="1489873"/>
              <a:ext cx="5739805" cy="10392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178"/>
            <a:stretch/>
          </p:blipFill>
          <p:spPr bwMode="auto">
            <a:xfrm>
              <a:off x="1080316" y="2472201"/>
              <a:ext cx="5758167" cy="43857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64825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그래픽 처리의 기본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b="1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그래픽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71607" y="1201138"/>
            <a:ext cx="5776949" cy="4606142"/>
            <a:chOff x="1071607" y="1201138"/>
            <a:chExt cx="5776949" cy="4606142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1607" y="1201138"/>
              <a:ext cx="5761839" cy="35290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734" y="4690901"/>
              <a:ext cx="5750822" cy="11163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80148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그래픽 처리의 기본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b="1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39914" y="12357"/>
            <a:ext cx="190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그래픽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1408136"/>
            <a:ext cx="6285508" cy="2334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5820290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Office 클래식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10713</TotalTime>
  <Words>1159</Words>
  <Application>Microsoft Office PowerPoint</Application>
  <PresentationFormat>화면 슬라이드 쇼(4:3)</PresentationFormat>
  <Paragraphs>277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7" baseType="lpstr">
      <vt:lpstr>HY헤드라인M</vt:lpstr>
      <vt:lpstr>굴림</vt:lpstr>
      <vt:lpstr>맑은 고딕</vt:lpstr>
      <vt:lpstr>Arial</vt:lpstr>
      <vt:lpstr>Impact</vt:lpstr>
      <vt:lpstr>Wingdings</vt:lpstr>
      <vt:lpstr>Standarddesign</vt:lpstr>
      <vt:lpstr>09 그래픽과 이미지</vt:lpstr>
      <vt:lpstr>PowerPoint 프레젠테이션</vt:lpstr>
      <vt:lpstr>PowerPoint 프레젠테이션</vt:lpstr>
      <vt:lpstr>01 캔버스와 페인트의 기본</vt:lpstr>
      <vt:lpstr>01 캔버스와 페인트의 기본</vt:lpstr>
      <vt:lpstr>01 캔버스와 페인트의 기본</vt:lpstr>
      <vt:lpstr>02 그래픽 처리의 기본</vt:lpstr>
      <vt:lpstr>02 그래픽 처리의 기본</vt:lpstr>
      <vt:lpstr>02 그래픽 처리의 기본</vt:lpstr>
      <vt:lpstr>03 터치 이벤트</vt:lpstr>
      <vt:lpstr>03 터치 이벤트</vt:lpstr>
      <vt:lpstr>03 터치 이벤트</vt:lpstr>
      <vt:lpstr>03 터치 이벤트</vt:lpstr>
      <vt:lpstr>03 터치 이벤트</vt:lpstr>
      <vt:lpstr>03 터치 이벤트</vt:lpstr>
      <vt:lpstr>03 터치 이벤트</vt:lpstr>
      <vt:lpstr>01 비트맵의 기본</vt:lpstr>
      <vt:lpstr>01 비트맵의 기본</vt:lpstr>
      <vt:lpstr>01 비트맵의 기본</vt:lpstr>
      <vt:lpstr>02 이미지의 기하학적 변환</vt:lpstr>
      <vt:lpstr>02 이미지의 기하학적 변환</vt:lpstr>
      <vt:lpstr>03 이미지 활용</vt:lpstr>
      <vt:lpstr>03 이미지 활용</vt:lpstr>
      <vt:lpstr>03 이미지 활용</vt:lpstr>
      <vt:lpstr>03 이미지 활용</vt:lpstr>
      <vt:lpstr>03 이미지 활용</vt:lpstr>
      <vt:lpstr>03 이미지 활용</vt:lpstr>
      <vt:lpstr>03 이미지 활용</vt:lpstr>
      <vt:lpstr>03 이미지 활용</vt:lpstr>
      <vt:lpstr>03 이미지 활용</vt:lpstr>
      <vt:lpstr>03 이미지 활용</vt:lpstr>
      <vt:lpstr>03 이미지 활용</vt:lpstr>
      <vt:lpstr>03 이미지 활용</vt:lpstr>
      <vt:lpstr>03 이미지 활용</vt:lpstr>
      <vt:lpstr>03 이미지 활용</vt:lpstr>
      <vt:lpstr>03 이미지 활용</vt:lpstr>
      <vt:lpstr>03 이미지 활용</vt:lpstr>
      <vt:lpstr>03 이미지 활용</vt:lpstr>
      <vt:lpstr>03 이미지 활용</vt:lpstr>
      <vt:lpstr>03 이미지 활용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admin</cp:lastModifiedBy>
  <cp:revision>554</cp:revision>
  <dcterms:created xsi:type="dcterms:W3CDTF">2007-11-27T23:54:21Z</dcterms:created>
  <dcterms:modified xsi:type="dcterms:W3CDTF">2021-02-22T07:00:51Z</dcterms:modified>
</cp:coreProperties>
</file>